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2AFE5-01B4-4454-95E6-E1AF9FC2B7B5}" type="datetimeFigureOut">
              <a:rPr lang="ru-RU"/>
              <a:pPr>
                <a:defRPr/>
              </a:pPr>
              <a:t>15.08.2015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8A40F-3C2E-456E-A3F7-B126D565C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47CB5-FB71-4CE2-B214-18389D5D83C4}" type="datetimeFigureOut">
              <a:rPr lang="ru-RU"/>
              <a:pPr>
                <a:defRPr/>
              </a:pPr>
              <a:t>15.08.2015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29B94-71FB-4ACA-9E2C-3B35322AC7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2D552-3C5A-4F97-B34E-916E0AF5A323}" type="datetimeFigureOut">
              <a:rPr lang="ru-RU"/>
              <a:pPr>
                <a:defRPr/>
              </a:pPr>
              <a:t>15.08.2015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3C46D-4F80-4E50-A4C2-24261F79F4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385FE-220F-4C52-BF9A-6C60D29349B7}" type="datetimeFigureOut">
              <a:rPr lang="ru-RU"/>
              <a:pPr>
                <a:defRPr/>
              </a:pPr>
              <a:t>15.08.2015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5A15A-9E42-47E7-B3D6-9F3F693C6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C0B7B-A099-4FDF-A937-30E087C8116E}" type="datetimeFigureOut">
              <a:rPr lang="ru-RU"/>
              <a:pPr>
                <a:defRPr/>
              </a:pPr>
              <a:t>15.08.2015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A8CA2-76DE-4893-B836-41E2FC87FC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2E8D6-BA0B-4753-A095-4FBFEF3AB63A}" type="datetimeFigureOut">
              <a:rPr lang="ru-RU"/>
              <a:pPr>
                <a:defRPr/>
              </a:pPr>
              <a:t>15.08.2015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08EE9-E7E3-48B1-84DA-4116781216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682CC-F322-4E2F-BE3B-0DB152543D3E}" type="datetimeFigureOut">
              <a:rPr lang="ru-RU"/>
              <a:pPr>
                <a:defRPr/>
              </a:pPr>
              <a:t>15.08.2015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661C9-87E3-45BA-9AFF-9D38D9D0A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BF17E-8914-44E8-B420-F1ED40EC6F55}" type="datetimeFigureOut">
              <a:rPr lang="ru-RU"/>
              <a:pPr>
                <a:defRPr/>
              </a:pPr>
              <a:t>15.08.2015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9101E-A915-43A8-8875-D2ED97BFD0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DC3DA-860B-4E70-944A-DF077345048A}" type="datetimeFigureOut">
              <a:rPr lang="ru-RU"/>
              <a:pPr>
                <a:defRPr/>
              </a:pPr>
              <a:t>15.08.2015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CB1E2-2510-4340-8D3F-FBCC8D819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391E8-C55C-4FF8-8E1C-C6EE2A43D9A3}" type="datetimeFigureOut">
              <a:rPr lang="ru-RU"/>
              <a:pPr>
                <a:defRPr/>
              </a:pPr>
              <a:t>15.08.2015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B509-0CFF-456F-BB73-7B3438B19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F5AF7-03F0-45E7-80D2-91FBC5D253D7}" type="datetimeFigureOut">
              <a:rPr lang="ru-RU"/>
              <a:pPr>
                <a:defRPr/>
              </a:pPr>
              <a:t>15.08.2015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8F486-7791-4B42-AB2F-BE4ED888FB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235F11-D672-4D9E-8593-4F968BD7C507}" type="datetimeFigureOut">
              <a:rPr lang="ru-RU"/>
              <a:pPr>
                <a:defRPr/>
              </a:pPr>
              <a:t>15.08.2015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385A3D-B191-49C4-B0CE-E278187C6C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0000"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4213" y="1628775"/>
            <a:ext cx="7772400" cy="1470025"/>
          </a:xfrm>
        </p:spPr>
        <p:txBody>
          <a:bodyPr/>
          <a:lstStyle/>
          <a:p>
            <a:pPr eaLnBrk="1" hangingPunct="1"/>
            <a:r>
              <a:rPr lang="ru-RU" sz="5400" b="1" i="1" smtClean="0">
                <a:latin typeface="Times New Roman" pitchFamily="18" charset="0"/>
                <a:cs typeface="Times New Roman" pitchFamily="18" charset="0"/>
              </a:rPr>
              <a:t>Творческий проект</a:t>
            </a:r>
            <a:endParaRPr lang="ru-RU" sz="5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2924175"/>
            <a:ext cx="7993062" cy="1752600"/>
          </a:xfrm>
        </p:spPr>
        <p:txBody>
          <a:bodyPr/>
          <a:lstStyle/>
          <a:p>
            <a:pPr eaLnBrk="1" hangingPunct="1"/>
            <a:r>
              <a:rPr lang="ru-RU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группы «Звукоград»</a:t>
            </a: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«В Новый год случится сказочное что-то…»</a:t>
            </a:r>
            <a:endParaRPr lang="ru-RU" sz="28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0000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68313" y="333375"/>
          <a:ext cx="8229600" cy="3327400"/>
        </p:xfrm>
        <a:graphic>
          <a:graphicData uri="http://schemas.openxmlformats.org/drawingml/2006/table">
            <a:tbl>
              <a:tblPr firstRow="1">
                <a:tableStyleId>{35758FB7-9AC5-4552-8A53-C91805E547FA}</a:tableStyleId>
              </a:tblPr>
              <a:tblGrid>
                <a:gridCol w="2519511"/>
                <a:gridCol w="3960440"/>
                <a:gridCol w="17496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mbria" pitchFamily="18" charset="0"/>
                        </a:rPr>
                        <a:t>Мероприятия</a:t>
                      </a:r>
                      <a:endParaRPr lang="ru-RU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mbria" pitchFamily="18" charset="0"/>
                        </a:rPr>
                        <a:t>Цели</a:t>
                      </a:r>
                      <a:endParaRPr lang="ru-RU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mbria" pitchFamily="18" charset="0"/>
                        </a:rPr>
                        <a:t>Сроки</a:t>
                      </a:r>
                      <a:endParaRPr lang="ru-RU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Беседа «Правила пожарной безопасности в новогодние праздники»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Познакомить с правилами пожарной безопасности в новогодние праздники, напомнить номер телефона пожарной станции, алгоритм действий при пожаре.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Cambria" pitchFamily="18" charset="0"/>
                        </a:rPr>
                        <a:t>4-я неделя декабря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«Новогодние и рождественские обычаи на Руси»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Познакомить с историей празднования Нового года, Рождества, обычаями и традициями.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Cambria" pitchFamily="18" charset="0"/>
                        </a:rPr>
                        <a:t>2-я неделя января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«Сказка о ёлочке» 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Учить сочинять сказки,  оформить их в книжки - малышки, дополняя рисунками.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Cambria" pitchFamily="18" charset="0"/>
                        </a:rPr>
                        <a:t>1-я неделя  января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 advClick="0" advTm="10000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088" y="549275"/>
            <a:ext cx="7777162" cy="1476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Cambria" pitchFamily="18" charset="0"/>
              </a:rPr>
              <a:t>ПРАКТИЧЕСКИЙ ЭТАП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Cambria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latin typeface="Cambria" pitchFamily="18" charset="0"/>
              </a:rPr>
              <a:t>выполнение плана проекта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latin typeface="Cambria" pitchFamily="18" charset="0"/>
              </a:rPr>
              <a:t>совместная инсценировка  сказки- были  С. Михалкова «Ёлочка» (родители и дети) во время театральной недели в МКДОУ.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088" y="2903538"/>
            <a:ext cx="7777162" cy="2032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Cambria" pitchFamily="18" charset="0"/>
              </a:rPr>
              <a:t>ПРЕЗЕНТАЦИОННЫЙ ЭТАП</a:t>
            </a:r>
            <a:endParaRPr lang="ru-RU" dirty="0">
              <a:latin typeface="Cambr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Cambria" pitchFamily="18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Cambria" pitchFamily="18" charset="0"/>
              </a:rPr>
              <a:t>Цель</a:t>
            </a:r>
            <a:r>
              <a:rPr lang="ru-RU" dirty="0">
                <a:latin typeface="Cambria" pitchFamily="18" charset="0"/>
              </a:rPr>
              <a:t>: оценка полученных результатов реализации проекта в соответствии с поставленной целью и ожидаемыми результатами: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latin typeface="Cambria" pitchFamily="18" charset="0"/>
              </a:rPr>
              <a:t>защита проекта  и обобщение опыта в педагогическом коллективе.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latin typeface="Cambria" pitchFamily="18" charset="0"/>
              </a:rPr>
              <a:t>презентация результатов проекта для родителей и детей через организацию фотовыставки и демонстрацию видеороликов.</a:t>
            </a:r>
          </a:p>
        </p:txBody>
      </p:sp>
    </p:spTree>
  </p:cSld>
  <p:clrMapOvr>
    <a:masterClrMapping/>
  </p:clrMapOvr>
  <p:transition spd="slow" advClick="0" advTm="10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200" b="1" smtClean="0">
                <a:latin typeface="Cambria" pitchFamily="18" charset="0"/>
              </a:rPr>
              <a:t>Паспорт проекта:</a:t>
            </a: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468313" y="2060575"/>
            <a:ext cx="8218487" cy="3125788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ru-RU" sz="1800" b="1" smtClean="0">
                <a:latin typeface="Cambria" pitchFamily="18" charset="0"/>
              </a:rPr>
              <a:t>Тип проекта</a:t>
            </a:r>
            <a:r>
              <a:rPr lang="ru-RU" sz="1800" smtClean="0">
                <a:latin typeface="Cambria" pitchFamily="18" charset="0"/>
              </a:rPr>
              <a:t>: творческо – игровой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1800" b="1" smtClean="0">
                <a:latin typeface="Cambria" pitchFamily="18" charset="0"/>
              </a:rPr>
              <a:t>Срок реализации</a:t>
            </a:r>
            <a:r>
              <a:rPr lang="ru-RU" sz="1800" smtClean="0">
                <a:latin typeface="Cambria" pitchFamily="18" charset="0"/>
              </a:rPr>
              <a:t>: средней продолжительности (2-3 месяца: ноябрь-январь)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1800" b="1" smtClean="0">
                <a:latin typeface="Cambria" pitchFamily="18" charset="0"/>
              </a:rPr>
              <a:t>Коллективный :</a:t>
            </a:r>
            <a:r>
              <a:rPr lang="ru-RU" sz="1800" smtClean="0">
                <a:latin typeface="Cambria" pitchFamily="18" charset="0"/>
              </a:rPr>
              <a:t> педагоги, родители и дети.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1800" b="1" smtClean="0">
                <a:latin typeface="Cambria" pitchFamily="18" charset="0"/>
              </a:rPr>
              <a:t>Межпредметный: ООД</a:t>
            </a:r>
            <a:r>
              <a:rPr lang="ru-RU" sz="1800" smtClean="0">
                <a:latin typeface="Cambria" pitchFamily="18" charset="0"/>
              </a:rPr>
              <a:t> «коммуникация», «познание», «социализация», «художественное творчество», «чтение художественной литературы», «здоровье», «безопасность», «музыка»</a:t>
            </a:r>
          </a:p>
        </p:txBody>
      </p:sp>
    </p:spTree>
  </p:cSld>
  <p:clrMapOvr>
    <a:masterClrMapping/>
  </p:clrMapOvr>
  <p:transition spd="slow" advClick="0" advTm="1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200" b="1" smtClean="0">
                <a:latin typeface="Cambria" pitchFamily="18" charset="0"/>
              </a:rPr>
              <a:t>Поисковый: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050" cy="3484563"/>
          </a:xfrm>
        </p:spPr>
        <p:txBody>
          <a:bodyPr rtlCol="0">
            <a:normAutofit fontScale="700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i="1" dirty="0" smtClean="0">
                <a:latin typeface="Cambria" pitchFamily="18" charset="0"/>
              </a:rPr>
              <a:t>Цель: </a:t>
            </a:r>
            <a:r>
              <a:rPr lang="ru-RU" sz="2600" dirty="0" smtClean="0">
                <a:latin typeface="Cambria" pitchFamily="18" charset="0"/>
              </a:rPr>
              <a:t>создание условий для мотивационной и технологической готовности к совместной творческой деятельности всех участников проекта: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600" dirty="0" smtClean="0">
                <a:latin typeface="Cambria" pitchFamily="18" charset="0"/>
              </a:rPr>
              <a:t>подготовка информационного пространства (консультации для родителей, папки-передвижки, иллюстрации)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600" dirty="0" smtClean="0">
                <a:latin typeface="Cambria" pitchFamily="18" charset="0"/>
              </a:rPr>
              <a:t>сбор дидактического  и наглядного материала по теме проекта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600" dirty="0" smtClean="0">
                <a:latin typeface="Cambria" pitchFamily="18" charset="0"/>
              </a:rPr>
              <a:t>разработка стратегии реализации проекта и совместное обсуждение с родителями.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dirty="0" smtClean="0">
                <a:latin typeface="Cambria" pitchFamily="18" charset="0"/>
              </a:rPr>
              <a:t>Актуальность</a:t>
            </a:r>
            <a:r>
              <a:rPr lang="ru-RU" sz="2600" dirty="0" smtClean="0">
                <a:latin typeface="Cambria" pitchFamily="18" charset="0"/>
              </a:rPr>
              <a:t>: встреча Нового года, включение в творческий и познавательный процесс, способствовать эмоциональному развитию таких качеств. как уверенность в себе, дружелюбие, активность.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dirty="0" smtClean="0">
                <a:latin typeface="Cambria" pitchFamily="18" charset="0"/>
              </a:rPr>
              <a:t>Проблема:  </a:t>
            </a:r>
            <a:r>
              <a:rPr lang="ru-RU" sz="2600" dirty="0" smtClean="0">
                <a:latin typeface="Cambria" pitchFamily="18" charset="0"/>
              </a:rPr>
              <a:t>Ухудшение  экологической ситуации в связи с пожарами представляет определённую угрозу нашему общему дому «Земля». Уничтожаются леса, а восстановление деревьев происходит очень медленно: например, ёлка растет до взрослого состояния 15 лет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 spd="slow" advClick="0" advTm="1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200" b="1" smtClean="0">
                <a:latin typeface="Cambria" pitchFamily="18" charset="0"/>
              </a:rPr>
              <a:t>Аналитический (разработка)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>
                <a:latin typeface="Cambria" pitchFamily="18" charset="0"/>
              </a:rPr>
              <a:t>Цель: </a:t>
            </a:r>
            <a:r>
              <a:rPr lang="ru-RU" sz="1800" dirty="0">
                <a:latin typeface="Cambria" pitchFamily="18" charset="0"/>
              </a:rPr>
              <a:t>создание условий для развития творческих и познавательных способностей всех участников  проекта.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>
              <a:latin typeface="Cambria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>
                <a:latin typeface="Cambria" pitchFamily="18" charset="0"/>
              </a:rPr>
              <a:t>Задачи:</a:t>
            </a:r>
            <a:endParaRPr lang="ru-RU" sz="1800" dirty="0">
              <a:latin typeface="Cambria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>
                <a:latin typeface="Cambria" pitchFamily="18" charset="0"/>
              </a:rPr>
              <a:t>Коррекционно – образовательные:</a:t>
            </a:r>
            <a:endParaRPr lang="ru-RU" sz="1800" dirty="0">
              <a:latin typeface="Cambria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1800" dirty="0" smtClean="0">
                <a:latin typeface="Cambria" pitchFamily="18" charset="0"/>
              </a:rPr>
              <a:t>Расширить </a:t>
            </a:r>
            <a:r>
              <a:rPr lang="ru-RU" sz="1800" dirty="0">
                <a:latin typeface="Cambria" pitchFamily="18" charset="0"/>
              </a:rPr>
              <a:t>представлен я детей и взрослых о представителях </a:t>
            </a:r>
            <a:r>
              <a:rPr lang="ru-RU" sz="1800" dirty="0" smtClean="0">
                <a:latin typeface="Cambria" pitchFamily="18" charset="0"/>
              </a:rPr>
              <a:t>флоры   Земли</a:t>
            </a:r>
            <a:r>
              <a:rPr lang="ru-RU" sz="1800" dirty="0">
                <a:latin typeface="Cambria" pitchFamily="18" charset="0"/>
              </a:rPr>
              <a:t>, их красоте и пользе.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1800" dirty="0" smtClean="0">
                <a:latin typeface="Cambria" pitchFamily="18" charset="0"/>
              </a:rPr>
              <a:t>Дать </a:t>
            </a:r>
            <a:r>
              <a:rPr lang="ru-RU" sz="1800" dirty="0">
                <a:latin typeface="Cambria" pitchFamily="18" charset="0"/>
              </a:rPr>
              <a:t>знания о правилах поведения в лесу</a:t>
            </a:r>
            <a:r>
              <a:rPr lang="ru-RU" sz="1800" dirty="0" smtClean="0">
                <a:latin typeface="Cambria" pitchFamily="18" charset="0"/>
              </a:rPr>
              <a:t>.</a:t>
            </a:r>
            <a:endParaRPr lang="ru-RU" sz="1800" dirty="0">
              <a:latin typeface="Cambria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1800" dirty="0" smtClean="0">
                <a:latin typeface="Cambria" pitchFamily="18" charset="0"/>
              </a:rPr>
              <a:t>Продолжать </a:t>
            </a:r>
            <a:r>
              <a:rPr lang="ru-RU" sz="1800" dirty="0">
                <a:latin typeface="Cambria" pitchFamily="18" charset="0"/>
              </a:rPr>
              <a:t>развивать речевую активность детей, работать над </a:t>
            </a:r>
            <a:r>
              <a:rPr lang="ru-RU" sz="1800" dirty="0" smtClean="0">
                <a:latin typeface="Cambria" pitchFamily="18" charset="0"/>
              </a:rPr>
              <a:t>чёткостью </a:t>
            </a:r>
            <a:r>
              <a:rPr lang="ru-RU" sz="1800" dirty="0">
                <a:latin typeface="Cambria" pitchFamily="18" charset="0"/>
              </a:rPr>
              <a:t>дикции и интонационной выразительностью речи.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1800" dirty="0" smtClean="0">
                <a:latin typeface="Cambria" pitchFamily="18" charset="0"/>
              </a:rPr>
              <a:t>Уточнить </a:t>
            </a:r>
            <a:r>
              <a:rPr lang="ru-RU" sz="1800" dirty="0">
                <a:latin typeface="Cambria" pitchFamily="18" charset="0"/>
              </a:rPr>
              <a:t>с детьми правила ведения диалога</a:t>
            </a:r>
            <a:r>
              <a:rPr lang="ru-RU" sz="1800" dirty="0" smtClean="0">
                <a:latin typeface="Cambria" pitchFamily="18" charset="0"/>
              </a:rPr>
              <a:t>.</a:t>
            </a:r>
            <a:endParaRPr lang="ru-RU" sz="1800" dirty="0">
              <a:latin typeface="Cambria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1800" dirty="0" smtClean="0">
                <a:latin typeface="Cambria" pitchFamily="18" charset="0"/>
              </a:rPr>
              <a:t>Активизировать </a:t>
            </a:r>
            <a:r>
              <a:rPr lang="ru-RU" sz="1800" dirty="0">
                <a:latin typeface="Cambria" pitchFamily="18" charset="0"/>
              </a:rPr>
              <a:t>интерес к театральной деятельности, мотивировать на </a:t>
            </a:r>
            <a:r>
              <a:rPr lang="ru-RU" sz="1800" dirty="0" smtClean="0">
                <a:latin typeface="Cambria" pitchFamily="18" charset="0"/>
              </a:rPr>
              <a:t>подготовку  </a:t>
            </a:r>
            <a:r>
              <a:rPr lang="ru-RU" sz="1800" dirty="0">
                <a:latin typeface="Cambria" pitchFamily="18" charset="0"/>
              </a:rPr>
              <a:t>и показ спектакля по сказке С. Михалкова  «Ёлочка» 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1800" dirty="0" smtClean="0">
                <a:latin typeface="Cambria" pitchFamily="18" charset="0"/>
              </a:rPr>
              <a:t>Привлечь </a:t>
            </a:r>
            <a:r>
              <a:rPr lang="ru-RU" sz="1800" dirty="0">
                <a:latin typeface="Cambria" pitchFamily="18" charset="0"/>
              </a:rPr>
              <a:t>детей и родителей к участию в планировании деятельности, </a:t>
            </a:r>
            <a:r>
              <a:rPr lang="ru-RU" sz="1800" dirty="0" smtClean="0">
                <a:latin typeface="Cambria" pitchFamily="18" charset="0"/>
              </a:rPr>
              <a:t>определении </a:t>
            </a:r>
            <a:r>
              <a:rPr lang="ru-RU" sz="1800" dirty="0">
                <a:latin typeface="Cambria" pitchFamily="18" charset="0"/>
              </a:rPr>
              <a:t>средств и  способов реализации проекта.</a:t>
            </a:r>
          </a:p>
        </p:txBody>
      </p:sp>
    </p:spTree>
  </p:cSld>
  <p:clrMapOvr>
    <a:masterClrMapping/>
  </p:clrMapOvr>
  <p:transition spd="slow" advClick="0" advTm="1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765175"/>
            <a:ext cx="8280400" cy="3816350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>
                <a:latin typeface="Cambria" pitchFamily="18" charset="0"/>
              </a:rPr>
              <a:t>Коррекционно – развивающая:</a:t>
            </a:r>
            <a:endParaRPr lang="ru-RU" sz="1800" dirty="0">
              <a:latin typeface="Cambria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1800" dirty="0" smtClean="0">
                <a:latin typeface="Cambria" pitchFamily="18" charset="0"/>
              </a:rPr>
              <a:t>Развивать </a:t>
            </a:r>
            <a:r>
              <a:rPr lang="ru-RU" sz="1800" dirty="0">
                <a:latin typeface="Cambria" pitchFamily="18" charset="0"/>
              </a:rPr>
              <a:t>умение использовать средства выразительности для передачи </a:t>
            </a:r>
            <a:r>
              <a:rPr lang="ru-RU" sz="1800" dirty="0" smtClean="0">
                <a:latin typeface="Cambria" pitchFamily="18" charset="0"/>
              </a:rPr>
              <a:t>нужного </a:t>
            </a:r>
            <a:r>
              <a:rPr lang="ru-RU" sz="1800" dirty="0">
                <a:latin typeface="Cambria" pitchFamily="18" charset="0"/>
              </a:rPr>
              <a:t>образа.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1800" dirty="0" smtClean="0">
                <a:latin typeface="Cambria" pitchFamily="18" charset="0"/>
              </a:rPr>
              <a:t>Продолжать  </a:t>
            </a:r>
            <a:r>
              <a:rPr lang="ru-RU" sz="1800" dirty="0">
                <a:latin typeface="Cambria" pitchFamily="18" charset="0"/>
              </a:rPr>
              <a:t>формировать сенсорные эталоны: цвет, величину, форму в </a:t>
            </a:r>
            <a:r>
              <a:rPr lang="ru-RU" sz="1800" dirty="0" smtClean="0">
                <a:latin typeface="Cambria" pitchFamily="18" charset="0"/>
              </a:rPr>
              <a:t>процессе </a:t>
            </a:r>
            <a:r>
              <a:rPr lang="ru-RU" sz="1800" dirty="0">
                <a:latin typeface="Cambria" pitchFamily="18" charset="0"/>
              </a:rPr>
              <a:t>продуктивной деятельности (рисование, лепка, аппликация, конструирование) , развивать мелкую моторику рук. 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1800" dirty="0" smtClean="0">
                <a:latin typeface="Cambria" pitchFamily="18" charset="0"/>
              </a:rPr>
              <a:t>Формировать </a:t>
            </a:r>
            <a:r>
              <a:rPr lang="ru-RU" sz="1800" dirty="0">
                <a:latin typeface="Cambria" pitchFamily="18" charset="0"/>
              </a:rPr>
              <a:t>эмоционально положительное отношение к коллективным </a:t>
            </a:r>
            <a:r>
              <a:rPr lang="ru-RU" sz="1800" dirty="0" smtClean="0">
                <a:latin typeface="Cambria" pitchFamily="18" charset="0"/>
              </a:rPr>
              <a:t>мероприятиям </a:t>
            </a:r>
            <a:r>
              <a:rPr lang="ru-RU" sz="1800" dirty="0">
                <a:latin typeface="Cambria" pitchFamily="18" charset="0"/>
              </a:rPr>
              <a:t>в предстоящей деятельности по реализации проекта</a:t>
            </a:r>
            <a:r>
              <a:rPr lang="ru-RU" sz="1800" dirty="0" smtClean="0">
                <a:latin typeface="Cambria" pitchFamily="18" charset="0"/>
              </a:rPr>
              <a:t>.</a:t>
            </a:r>
            <a:endParaRPr lang="ru-RU" sz="1800" dirty="0">
              <a:latin typeface="Cambria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1800" dirty="0" smtClean="0">
                <a:latin typeface="Cambria" pitchFamily="18" charset="0"/>
              </a:rPr>
              <a:t>Способствовать </a:t>
            </a:r>
            <a:r>
              <a:rPr lang="ru-RU" sz="1800" dirty="0">
                <a:latin typeface="Cambria" pitchFamily="18" charset="0"/>
              </a:rPr>
              <a:t>развитию свободного общения со взрослыми,  сверстниками в </a:t>
            </a:r>
            <a:r>
              <a:rPr lang="ru-RU" sz="1800" dirty="0" smtClean="0">
                <a:latin typeface="Cambria" pitchFamily="18" charset="0"/>
              </a:rPr>
              <a:t>ходе </a:t>
            </a:r>
            <a:r>
              <a:rPr lang="ru-RU" sz="1800" dirty="0">
                <a:latin typeface="Cambria" pitchFamily="18" charset="0"/>
              </a:rPr>
              <a:t>реализации проекта, в решении проблемных ситуаций, задач и заданий, в процессе чтения, анализа,  инсценировки прочитанных текстов, стихов, рассматривание иллюстраций, книг</a:t>
            </a:r>
            <a:r>
              <a:rPr lang="ru-RU" sz="1800" dirty="0" smtClean="0">
                <a:latin typeface="Cambria" pitchFamily="18" charset="0"/>
              </a:rPr>
              <a:t>.</a:t>
            </a:r>
            <a:r>
              <a:rPr lang="ru-RU" sz="1800" dirty="0">
                <a:latin typeface="Cambria" pitchFamily="18" charset="0"/>
              </a:rPr>
              <a:t> </a:t>
            </a:r>
          </a:p>
        </p:txBody>
      </p:sp>
    </p:spTree>
  </p:cSld>
  <p:clrMapOvr>
    <a:masterClrMapping/>
  </p:clrMapOvr>
  <p:transition spd="slow" advClick="0" advTm="1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63" y="714375"/>
            <a:ext cx="8207375" cy="2879725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>
                <a:latin typeface="Cambria" pitchFamily="18" charset="0"/>
              </a:rPr>
              <a:t>Коррекционно - воспитательная:</a:t>
            </a:r>
            <a:r>
              <a:rPr lang="ru-RU" sz="1800" dirty="0">
                <a:latin typeface="Cambria" pitchFamily="18" charset="0"/>
              </a:rPr>
              <a:t> 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1800" dirty="0" smtClean="0">
                <a:latin typeface="Cambria" pitchFamily="18" charset="0"/>
              </a:rPr>
              <a:t>Воспитывать </a:t>
            </a:r>
            <a:r>
              <a:rPr lang="ru-RU" sz="1800" dirty="0">
                <a:latin typeface="Cambria" pitchFamily="18" charset="0"/>
              </a:rPr>
              <a:t>любовь и бережное отношение к природе и окружающему миру</a:t>
            </a:r>
            <a:r>
              <a:rPr lang="ru-RU" sz="1800" dirty="0" smtClean="0">
                <a:latin typeface="Cambria" pitchFamily="18" charset="0"/>
              </a:rPr>
              <a:t>.</a:t>
            </a:r>
            <a:endParaRPr lang="ru-RU" sz="1800" dirty="0">
              <a:latin typeface="Cambria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1800" dirty="0" smtClean="0">
                <a:latin typeface="Cambria" pitchFamily="18" charset="0"/>
              </a:rPr>
              <a:t>Воспитывать </a:t>
            </a:r>
            <a:r>
              <a:rPr lang="ru-RU" sz="1800" dirty="0">
                <a:latin typeface="Cambria" pitchFamily="18" charset="0"/>
              </a:rPr>
              <a:t>доброжелательность, умение считаться с интересами и мнениями </a:t>
            </a:r>
            <a:r>
              <a:rPr lang="ru-RU" sz="1800" dirty="0" smtClean="0">
                <a:latin typeface="Cambria" pitchFamily="18" charset="0"/>
              </a:rPr>
              <a:t>товарищей  </a:t>
            </a:r>
            <a:r>
              <a:rPr lang="ru-RU" sz="1800" dirty="0">
                <a:latin typeface="Cambria" pitchFamily="18" charset="0"/>
              </a:rPr>
              <a:t>в предстоящей деятельности.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1800" dirty="0" smtClean="0">
                <a:latin typeface="Cambria" pitchFamily="18" charset="0"/>
              </a:rPr>
              <a:t>Способствовать </a:t>
            </a:r>
            <a:r>
              <a:rPr lang="ru-RU" sz="1800" dirty="0">
                <a:latin typeface="Cambria" pitchFamily="18" charset="0"/>
              </a:rPr>
              <a:t>повышению творческой активности родителей при </a:t>
            </a:r>
            <a:r>
              <a:rPr lang="ru-RU" sz="1800" dirty="0" smtClean="0">
                <a:latin typeface="Cambria" pitchFamily="18" charset="0"/>
              </a:rPr>
              <a:t> изготовление </a:t>
            </a:r>
            <a:r>
              <a:rPr lang="ru-RU" sz="1800" dirty="0">
                <a:latin typeface="Cambria" pitchFamily="18" charset="0"/>
              </a:rPr>
              <a:t>поделок, газет, книжек – малышек, при подготовке и показе спектакля.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>
              <a:latin typeface="Cambria" pitchFamily="18" charset="0"/>
            </a:endParaRPr>
          </a:p>
        </p:txBody>
      </p:sp>
    </p:spTree>
  </p:cSld>
  <p:clrMapOvr>
    <a:masterClrMapping/>
  </p:clrMapOvr>
  <p:transition spd="slow" advClick="0" advTm="1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txBody>
          <a:bodyPr/>
          <a:lstStyle/>
          <a:p>
            <a:pPr eaLnBrk="1" hangingPunct="1"/>
            <a:r>
              <a:rPr lang="ru-RU" sz="2800" b="1" smtClean="0">
                <a:latin typeface="Cambria" pitchFamily="18" charset="0"/>
              </a:rPr>
              <a:t>План проекта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67544" y="980728"/>
          <a:ext cx="8207376" cy="5369560"/>
        </p:xfrm>
        <a:graphic>
          <a:graphicData uri="http://schemas.openxmlformats.org/drawingml/2006/table">
            <a:tbl>
              <a:tblPr firstRow="1">
                <a:tableStyleId>{35758FB7-9AC5-4552-8A53-C91805E547FA}</a:tableStyleId>
              </a:tblPr>
              <a:tblGrid>
                <a:gridCol w="2520280"/>
                <a:gridCol w="3960440"/>
                <a:gridCol w="17266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mbria" pitchFamily="18" charset="0"/>
                        </a:rPr>
                        <a:t>Мероприятия</a:t>
                      </a:r>
                      <a:endParaRPr lang="ru-RU" sz="18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mbria" pitchFamily="18" charset="0"/>
                        </a:rPr>
                        <a:t>Цели</a:t>
                      </a:r>
                      <a:endParaRPr lang="ru-RU" sz="18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mbria" pitchFamily="18" charset="0"/>
                        </a:rPr>
                        <a:t>Сроки</a:t>
                      </a:r>
                      <a:endParaRPr lang="ru-RU" sz="1800" b="1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  <a:latin typeface="Cambria" pitchFamily="18" charset="0"/>
                        </a:rPr>
                        <a:t>Встреча с родителями. «Будем все мы елку ждать»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effectLst/>
                          <a:latin typeface="Cambria" pitchFamily="18" charset="0"/>
                        </a:rPr>
                        <a:t>Заинтересовать родителей темой, целями, задачами проекта.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  <a:latin typeface="Cambria" pitchFamily="18" charset="0"/>
                        </a:rPr>
                        <a:t>1-я неделя ноября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  <a:latin typeface="Cambria" pitchFamily="18" charset="0"/>
                        </a:rPr>
                        <a:t>Встреча детей и родителей в творческой гостиной.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effectLst/>
                          <a:latin typeface="Cambria" pitchFamily="18" charset="0"/>
                        </a:rPr>
                        <a:t>Создать условия для сближения детей и родителей, воспитателей через общение в игре, способствовать развитию фантазии и творчества.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  <a:latin typeface="Cambria" pitchFamily="18" charset="0"/>
                        </a:rPr>
                        <a:t>2-я неделя ноября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effectLst/>
                          <a:latin typeface="Cambria" pitchFamily="18" charset="0"/>
                        </a:rPr>
                        <a:t>Экскурсия в парк «Как узнать ель?»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baseline="0" dirty="0" smtClean="0">
                          <a:effectLst/>
                          <a:latin typeface="Cambria" pitchFamily="18" charset="0"/>
                        </a:rPr>
                        <a:t>Упражнять в умении находить ель по характерным признакам; показать особенности строения ели по которым её можно выделить среди других деревьев.</a:t>
                      </a:r>
                      <a:endParaRPr lang="ru-RU" sz="1600" baseline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  <a:latin typeface="Cambria" pitchFamily="18" charset="0"/>
                        </a:rPr>
                        <a:t>3-я неделя ноября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effectLst/>
                          <a:latin typeface="Cambria" pitchFamily="18" charset="0"/>
                        </a:rPr>
                        <a:t>Беседа о бережном отношении к деревьям «Мы друзья природы»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effectLst/>
                          <a:latin typeface="Cambria" pitchFamily="18" charset="0"/>
                        </a:rPr>
                        <a:t>Познакомить с деревьями в лесу, прививать любовь к природе, воспитывать бережное отношение к ней, познакомить с правилами поведения в природе, расширять кругозор, развивать память, внимание, речь детей.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  <a:latin typeface="Cambria" pitchFamily="18" charset="0"/>
                        </a:rPr>
                        <a:t>3-я неделя ноября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 advClick="0" advTm="1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67544" y="260648"/>
          <a:ext cx="8229600" cy="6040120"/>
        </p:xfrm>
        <a:graphic>
          <a:graphicData uri="http://schemas.openxmlformats.org/drawingml/2006/table">
            <a:tbl>
              <a:tblPr firstRow="1">
                <a:tableStyleId>{35758FB7-9AC5-4552-8A53-C91805E547FA}</a:tableStyleId>
              </a:tblPr>
              <a:tblGrid>
                <a:gridCol w="2520280"/>
                <a:gridCol w="3960440"/>
                <a:gridCol w="1748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Мероприятия</a:t>
                      </a:r>
                      <a:endParaRPr lang="ru-RU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mbria" pitchFamily="18" charset="0"/>
                        </a:rPr>
                        <a:t>Цели</a:t>
                      </a:r>
                      <a:endParaRPr lang="ru-RU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mbria" pitchFamily="18" charset="0"/>
                        </a:rPr>
                        <a:t>Сроки</a:t>
                      </a:r>
                      <a:endParaRPr lang="ru-RU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Знакомство со стихами о ёлочке, сказками, рассказами.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Развивать механическую память.</a:t>
                      </a:r>
                    </a:p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Учить рассказывать стихи.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4-я неделя ноября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Обыгрывание знакомых стихов, сказок.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Обучение детей навыкам театрализации.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4-я неделя ноября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Короткая песня долгой жизни  «В лесу родилась ёлочка»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Познакомить детей с историей песни «В лесу родилась ёлочка » на стихи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Р.Кудашева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, композитор Л.К.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Бекман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1-я неделя ноября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Продуктивная деятельность «Как на ёлке снег и под ёлкой снег» барельефная лепка.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Тренировать силу пальцев, выполняя приём вдавливания, развивать мелкую моторику рук и интерес к лепке.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2-я неделя ноября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«Дед Мороз спешит на ёлку» - серия сюжетных картин по развитию речи.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Развивать умение строить связные высказывания, использовать различные средства связи, развивать навыки творческого высказывания.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Cambria" pitchFamily="18" charset="0"/>
                        </a:rPr>
                        <a:t>В течение всего проекта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Продуктивная деятельность «В лесу родилась ёлочка»  рисование красками.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Закреплять умение рисовать ель, применяя различные изобразительные средства для создания образа.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Cambria" pitchFamily="18" charset="0"/>
                        </a:rPr>
                        <a:t>В течение декабря - месяца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 advClick="0" advTm="1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67544" y="476672"/>
          <a:ext cx="8229600" cy="5704840"/>
        </p:xfrm>
        <a:graphic>
          <a:graphicData uri="http://schemas.openxmlformats.org/drawingml/2006/table">
            <a:tbl>
              <a:tblPr firstRow="1">
                <a:tableStyleId>{35758FB7-9AC5-4552-8A53-C91805E547FA}</a:tableStyleId>
              </a:tblPr>
              <a:tblGrid>
                <a:gridCol w="2448272"/>
                <a:gridCol w="4032448"/>
                <a:gridCol w="1748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Мероприятия</a:t>
                      </a:r>
                      <a:endParaRPr lang="ru-RU" sz="18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Цели</a:t>
                      </a:r>
                      <a:endParaRPr lang="ru-RU" sz="18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Сроки</a:t>
                      </a:r>
                      <a:endParaRPr lang="ru-RU" sz="18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  <a:latin typeface="Cambria" pitchFamily="18" charset="0"/>
                        </a:rPr>
                        <a:t>Пальчиковые игры: «Ёлочка», «На ёлке»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effectLst/>
                          <a:latin typeface="Cambria" pitchFamily="18" charset="0"/>
                        </a:rPr>
                        <a:t>Развивать мелкую моторику рук; способствовать развитию памяти, речи; активизировать словарь.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3-я неделя декабря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effectLst/>
                          <a:latin typeface="Cambria" pitchFamily="18" charset="0"/>
                        </a:rPr>
                        <a:t>Театрализованные игры «Путешествие в страну сказок»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Развивать диалогическую речь детей, интонационную выразительность речи. Развивать творческое воображение, учить вживаться в образ, учить вступать во взаимодействие с партнёром. Воспитывать доброту, желание оказывать помощь. 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3-я неделя декабря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effectLst/>
                          <a:latin typeface="Cambria" pitchFamily="18" charset="0"/>
                        </a:rPr>
                        <a:t>Музыкальные занятия «новогодние песенки, хороводы, игры»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Создать настроение радостного ожидания новогоднего праздника, вызвать желание учить стихи и песни, хороводы.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3-я неделя декабря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effectLst/>
                          <a:latin typeface="Cambria" pitchFamily="18" charset="0"/>
                        </a:rPr>
                        <a:t>Целевая прогулка к главной ёлке города.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Создать радостное настроение от встречи с новогодней красавицей.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-я неделя декабря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effectLst/>
                          <a:latin typeface="Cambria" pitchFamily="18" charset="0"/>
                        </a:rPr>
                        <a:t>Продуктивная деятельность</a:t>
                      </a:r>
                    </a:p>
                    <a:p>
                      <a:pPr algn="just"/>
                      <a:r>
                        <a:rPr lang="ru-RU" sz="1600" kern="1200" dirty="0" smtClean="0">
                          <a:effectLst/>
                          <a:latin typeface="Cambria" pitchFamily="18" charset="0"/>
                        </a:rPr>
                        <a:t>«Маленькая ёлочка в гости к нам пришла»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Учить применять и сочетать различные техники в рисунке для получения выразительного образа.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-я неделя декабря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 advClick="0" advTm="1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1002</Words>
  <Application>Microsoft Office PowerPoint</Application>
  <PresentationFormat>Экран (4:3)</PresentationFormat>
  <Paragraphs>112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Cambria</vt:lpstr>
      <vt:lpstr>Тема Office</vt:lpstr>
      <vt:lpstr>Творческий проект</vt:lpstr>
      <vt:lpstr>Паспорт проекта:</vt:lpstr>
      <vt:lpstr>Поисковый:</vt:lpstr>
      <vt:lpstr>Аналитический (разработка)</vt:lpstr>
      <vt:lpstr>Слайд 5</vt:lpstr>
      <vt:lpstr>Слайд 6</vt:lpstr>
      <vt:lpstr>План проекта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проект</dc:title>
  <dc:creator>lenovo</dc:creator>
  <cp:lastModifiedBy>029. Системный администратор (Шинкаренко Евгений)</cp:lastModifiedBy>
  <cp:revision>19</cp:revision>
  <dcterms:created xsi:type="dcterms:W3CDTF">2012-11-21T11:25:47Z</dcterms:created>
  <dcterms:modified xsi:type="dcterms:W3CDTF">2015-08-15T09:19:32Z</dcterms:modified>
</cp:coreProperties>
</file>