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7" r:id="rId9"/>
    <p:sldId id="262" r:id="rId10"/>
    <p:sldId id="260" r:id="rId11"/>
    <p:sldId id="261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923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3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МКДОУ № 1 «Ромашка»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Детско-родительский клуб 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«Математический театр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(средняя группа «</a:t>
            </a:r>
            <a:r>
              <a:rPr lang="ru-RU" sz="3600" dirty="0" err="1" smtClean="0">
                <a:latin typeface="Monotype Corsiva" pitchFamily="66" charset="0"/>
              </a:rPr>
              <a:t>Знайки</a:t>
            </a:r>
            <a:r>
              <a:rPr lang="ru-RU" sz="3600" dirty="0" smtClean="0">
                <a:latin typeface="Monotype Corsiva" pitchFamily="66" charset="0"/>
              </a:rPr>
              <a:t>»)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Воспитатели: Верхуша Т.В.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Тарасова А.А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44589"/>
              </p:ext>
            </p:extLst>
          </p:nvPr>
        </p:nvGraphicFramePr>
        <p:xfrm>
          <a:off x="857250" y="990600"/>
          <a:ext cx="7429499" cy="522491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78194"/>
                <a:gridCol w="2362858"/>
                <a:gridCol w="1969440"/>
                <a:gridCol w="1819007"/>
              </a:tblGrid>
              <a:tr h="251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Ответственные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</a:tr>
              <a:tr h="188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</a:t>
                      </a:r>
                      <a:r>
                        <a:rPr lang="ru-RU" sz="1600" dirty="0" err="1" smtClean="0">
                          <a:effectLst/>
                        </a:rPr>
                        <a:t>Детско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родительский клуб «Математический театр»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Консультация </a:t>
                      </a:r>
                      <a:r>
                        <a:rPr lang="ru-RU" sz="1600" dirty="0" smtClean="0">
                          <a:effectLst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Математическое развитие детей 5-6 лет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«Математические раскраски»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Родительское собрание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домашнее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Воспитатели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Родители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</a:tr>
              <a:tr h="1511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Подготовка к открытому занятию 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</a:rPr>
                        <a:t> и</a:t>
                      </a:r>
                      <a:r>
                        <a:rPr lang="ru-RU" sz="1600" dirty="0" smtClean="0">
                          <a:effectLst/>
                        </a:rPr>
                        <a:t>зготовление </a:t>
                      </a:r>
                      <a:r>
                        <a:rPr lang="ru-RU" sz="1600" dirty="0">
                          <a:effectLst/>
                        </a:rPr>
                        <a:t>атрибутов для </a:t>
                      </a:r>
                      <a:r>
                        <a:rPr lang="ru-RU" sz="1600" dirty="0" smtClean="0">
                          <a:effectLst/>
                        </a:rPr>
                        <a:t>НОД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Открытое НОД </a:t>
                      </a:r>
                      <a:r>
                        <a:rPr lang="ru-RU" sz="1600" dirty="0" smtClean="0">
                          <a:effectLst/>
                        </a:rPr>
                        <a:t>«Поиски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Царевны </a:t>
                      </a:r>
                      <a:r>
                        <a:rPr lang="ru-RU" sz="1600" dirty="0">
                          <a:effectLst/>
                        </a:rPr>
                        <a:t>Тройки»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Мастер-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Родители, воспитатели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1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Декабрь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Изготовление настольного математического театра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книжки малышки с математическими сказками и загадками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Мастер – класс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Домашнее задание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81000"/>
            <a:ext cx="442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2019- 2020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2472323"/>
              </p:ext>
            </p:extLst>
          </p:nvPr>
        </p:nvGraphicFramePr>
        <p:xfrm>
          <a:off x="1066800" y="1143000"/>
          <a:ext cx="7429499" cy="48006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78194"/>
                <a:gridCol w="2362858"/>
                <a:gridCol w="1969440"/>
                <a:gridCol w="1819007"/>
              </a:tblGrid>
              <a:tr h="1411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Январь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-Собрание детско-родительского клуба.</a:t>
                      </a:r>
                      <a:r>
                        <a:rPr lang="ru-RU" sz="1600" baseline="0" dirty="0" smtClean="0">
                          <a:effectLst/>
                        </a:rPr>
                        <a:t> «Изготовление театра в технике оригами»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-Изготовление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лэпбуков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Домашнее </a:t>
                      </a:r>
                      <a:r>
                        <a:rPr lang="ru-RU" sz="1600" dirty="0">
                          <a:effectLst/>
                        </a:rPr>
                        <a:t>задание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Родители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  <a:tr h="564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Февраль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Изготовление театра оригами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Мастер –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  <a:tr h="84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Показ сказки родителям </a:t>
                      </a:r>
                      <a:r>
                        <a:rPr lang="ru-RU" sz="1600" dirty="0" smtClean="0">
                          <a:effectLst/>
                        </a:rPr>
                        <a:t>«Теремок»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 для родителей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  <a:tr h="1129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Изготовление </a:t>
                      </a:r>
                      <a:r>
                        <a:rPr lang="ru-RU" sz="1600" dirty="0" smtClean="0">
                          <a:effectLst/>
                        </a:rPr>
                        <a:t>настольного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театра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 Лепка «волшебные </a:t>
                      </a:r>
                      <a:r>
                        <a:rPr lang="ru-RU" sz="1600" dirty="0" smtClean="0">
                          <a:effectLst/>
                        </a:rPr>
                        <a:t>цифры»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Домашнее задание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НОД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Родители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  <a:tr h="84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Театр «БИ – БА – БО»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Итоговое родительское собрание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Представление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Родители, воспитатели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Консультации и собрания клуба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 descr="E:\д.р.клуб мат.театр\ZHHmoMoz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1552897" cy="259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д.р.клуб мат.театр\JxJNrmLjU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2476500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д.р.клуб мат.театр\65plCs9qQ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124200" cy="156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д.р.клуб мат.театр\jUktTbuhLP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505200"/>
            <a:ext cx="2743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E:\д.р.клуб мат.театр\d0UtGf8Kw0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114800"/>
            <a:ext cx="2895600" cy="217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Открытые занятия и представления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050" name="Picture 2" descr="E:\д.р.клуб мат.театр\X88x1Q9Hv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29000"/>
            <a:ext cx="2247677" cy="1497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д.р.клуб мат.театр\dIz_3iIWVg4.jpg"/>
          <p:cNvPicPr>
            <a:picLocks noChangeAspect="1" noChangeArrowheads="1"/>
          </p:cNvPicPr>
          <p:nvPr/>
        </p:nvPicPr>
        <p:blipFill>
          <a:blip r:embed="rId4" cstate="print"/>
          <a:srcRect r="23139"/>
          <a:stretch>
            <a:fillRect/>
          </a:stretch>
        </p:blipFill>
        <p:spPr bwMode="auto">
          <a:xfrm>
            <a:off x="6324600" y="1447800"/>
            <a:ext cx="2590800" cy="155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д.р.клуб мат.театр\GAt8wYEilhs.jpg"/>
          <p:cNvPicPr>
            <a:picLocks noChangeAspect="1" noChangeArrowheads="1"/>
          </p:cNvPicPr>
          <p:nvPr/>
        </p:nvPicPr>
        <p:blipFill>
          <a:blip r:embed="rId5" cstate="print"/>
          <a:srcRect r="24019"/>
          <a:stretch>
            <a:fillRect/>
          </a:stretch>
        </p:blipFill>
        <p:spPr bwMode="auto">
          <a:xfrm>
            <a:off x="457200" y="1600200"/>
            <a:ext cx="2651502" cy="1608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E:\д.р.клуб мат.театр\J5J43n2_xjg.jpg"/>
          <p:cNvPicPr>
            <a:picLocks noChangeAspect="1" noChangeArrowheads="1"/>
          </p:cNvPicPr>
          <p:nvPr/>
        </p:nvPicPr>
        <p:blipFill>
          <a:blip r:embed="rId6" cstate="print"/>
          <a:srcRect l="11390" r="8880"/>
          <a:stretch>
            <a:fillRect/>
          </a:stretch>
        </p:blipFill>
        <p:spPr bwMode="auto">
          <a:xfrm>
            <a:off x="3429000" y="1143000"/>
            <a:ext cx="2636107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E:\д.р.клуб мат.театр\pQAYukao3M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657600"/>
            <a:ext cx="2286000" cy="1523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E:\д.р.клуб мат.театр\rt6MNb3YKGY.jpg"/>
          <p:cNvPicPr>
            <a:picLocks noChangeAspect="1" noChangeArrowheads="1"/>
          </p:cNvPicPr>
          <p:nvPr/>
        </p:nvPicPr>
        <p:blipFill>
          <a:blip r:embed="rId8" cstate="print"/>
          <a:srcRect l="7317" r="24390"/>
          <a:stretch>
            <a:fillRect/>
          </a:stretch>
        </p:blipFill>
        <p:spPr bwMode="auto">
          <a:xfrm>
            <a:off x="2286000" y="5029200"/>
            <a:ext cx="21336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E:\д.р.клуб мат.театр\Tzm1EwplUR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971800"/>
            <a:ext cx="2744272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E:\д.р.клуб мат.театр\TCaY3eDBK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953000"/>
            <a:ext cx="2503772" cy="1347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13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Работа с детьми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2" descr="E:\д.р.клуб мат.театр\BaDthT0jKG0.jpg"/>
          <p:cNvPicPr>
            <a:picLocks noChangeAspect="1" noChangeArrowheads="1"/>
          </p:cNvPicPr>
          <p:nvPr/>
        </p:nvPicPr>
        <p:blipFill>
          <a:blip r:embed="rId3" cstate="print"/>
          <a:srcRect r="22438" b="38167"/>
          <a:stretch>
            <a:fillRect/>
          </a:stretch>
        </p:blipFill>
        <p:spPr bwMode="auto">
          <a:xfrm>
            <a:off x="1676400" y="990600"/>
            <a:ext cx="1935092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д.р.клуб мат.театр\FFxpy2ygYJg.jpg"/>
          <p:cNvPicPr>
            <a:picLocks noChangeAspect="1" noChangeArrowheads="1"/>
          </p:cNvPicPr>
          <p:nvPr/>
        </p:nvPicPr>
        <p:blipFill>
          <a:blip r:embed="rId4" cstate="print"/>
          <a:srcRect l="21439" r="18759"/>
          <a:stretch>
            <a:fillRect/>
          </a:stretch>
        </p:blipFill>
        <p:spPr bwMode="auto">
          <a:xfrm>
            <a:off x="2438400" y="4191000"/>
            <a:ext cx="33528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E:\д.р.клуб мат.театр\rboS9rdXG6c.jpg"/>
          <p:cNvPicPr>
            <a:picLocks noChangeAspect="1" noChangeArrowheads="1"/>
          </p:cNvPicPr>
          <p:nvPr/>
        </p:nvPicPr>
        <p:blipFill>
          <a:blip r:embed="rId5" cstate="print"/>
          <a:srcRect r="6286" b="28594"/>
          <a:stretch>
            <a:fillRect/>
          </a:stretch>
        </p:blipFill>
        <p:spPr bwMode="auto">
          <a:xfrm>
            <a:off x="6096000" y="1447800"/>
            <a:ext cx="2514600" cy="4155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E:\д.р.клуб мат.театр\km2eovVcbkY.jpg"/>
          <p:cNvPicPr>
            <a:picLocks noChangeAspect="1" noChangeArrowheads="1"/>
          </p:cNvPicPr>
          <p:nvPr/>
        </p:nvPicPr>
        <p:blipFill>
          <a:blip r:embed="rId6" cstate="print"/>
          <a:srcRect r="1424" b="27273"/>
          <a:stretch>
            <a:fillRect/>
          </a:stretch>
        </p:blipFill>
        <p:spPr bwMode="auto">
          <a:xfrm>
            <a:off x="3962400" y="1066800"/>
            <a:ext cx="19050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д.р.клуб мат.театр\дид.иг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064932"/>
            <a:ext cx="1504950" cy="2127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д.р.клуб мат.театр\дид.иг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981200"/>
            <a:ext cx="1295400" cy="1831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13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Итоговые работы детско-родительского клуба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098" name="Picture 2" descr="E:\д.р.клуб мат.театр\9SS32Apl6Pg.jpg"/>
          <p:cNvPicPr>
            <a:picLocks noChangeAspect="1" noChangeArrowheads="1"/>
          </p:cNvPicPr>
          <p:nvPr/>
        </p:nvPicPr>
        <p:blipFill>
          <a:blip r:embed="rId3" cstate="print"/>
          <a:srcRect l="7207" r="8713"/>
          <a:stretch>
            <a:fillRect/>
          </a:stretch>
        </p:blipFill>
        <p:spPr bwMode="auto">
          <a:xfrm>
            <a:off x="3733800" y="1676400"/>
            <a:ext cx="2779935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д.р.клуб мат.театр\aityJJ-wjO4.jpg"/>
          <p:cNvPicPr>
            <a:picLocks noChangeAspect="1" noChangeArrowheads="1"/>
          </p:cNvPicPr>
          <p:nvPr/>
        </p:nvPicPr>
        <p:blipFill>
          <a:blip r:embed="rId4" cstate="print"/>
          <a:srcRect l="11538" r="21795"/>
          <a:stretch>
            <a:fillRect/>
          </a:stretch>
        </p:blipFill>
        <p:spPr bwMode="auto">
          <a:xfrm>
            <a:off x="3962400" y="3962400"/>
            <a:ext cx="2534833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д.р.клуб мат.театр\fzcx8sADP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31242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E:\д.р.клуб мат.театр\J3DvfsOIeoI.jpg"/>
          <p:cNvPicPr>
            <a:picLocks noChangeAspect="1" noChangeArrowheads="1"/>
          </p:cNvPicPr>
          <p:nvPr/>
        </p:nvPicPr>
        <p:blipFill>
          <a:blip r:embed="rId6" cstate="print"/>
          <a:srcRect l="6780" r="15738"/>
          <a:stretch>
            <a:fillRect/>
          </a:stretch>
        </p:blipFill>
        <p:spPr bwMode="auto">
          <a:xfrm>
            <a:off x="457200" y="1219200"/>
            <a:ext cx="3048000" cy="1813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E:\д.р.клуб мат.театр\TCMEHi9piJU.jpg"/>
          <p:cNvPicPr>
            <a:picLocks noChangeAspect="1" noChangeArrowheads="1"/>
          </p:cNvPicPr>
          <p:nvPr/>
        </p:nvPicPr>
        <p:blipFill>
          <a:blip r:embed="rId7" cstate="print"/>
          <a:srcRect t="20650" r="2290" b="23969"/>
          <a:stretch>
            <a:fillRect/>
          </a:stretch>
        </p:blipFill>
        <p:spPr bwMode="auto">
          <a:xfrm>
            <a:off x="6781800" y="1447800"/>
            <a:ext cx="1774556" cy="218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E:\д.р.клуб мат.театр\Xi6da9TPEJc.jpg"/>
          <p:cNvPicPr>
            <a:picLocks noChangeAspect="1" noChangeArrowheads="1"/>
          </p:cNvPicPr>
          <p:nvPr/>
        </p:nvPicPr>
        <p:blipFill>
          <a:blip r:embed="rId8" cstate="print"/>
          <a:srcRect t="18614" r="918" b="22161"/>
          <a:stretch>
            <a:fillRect/>
          </a:stretch>
        </p:blipFill>
        <p:spPr bwMode="auto">
          <a:xfrm>
            <a:off x="6781800" y="4114800"/>
            <a:ext cx="1524000" cy="1975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13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447800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«Предмет математики настолько серьезен,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что надо не упускать случая,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сделать его занимательным»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                                Б. Паскаль</a:t>
            </a:r>
          </a:p>
          <a:p>
            <a:pPr algn="ctr"/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Для ребенка – дошкольника математика – это особое «тридевятое царство, тридесятое государство». Ребенок легко путешествует по разным мирам, созданным воображением человека. Сказка – это его стихия. Математика – это своего рода «выдумка без обмана», это мир идей.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777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 smtClean="0"/>
          </a:p>
          <a:p>
            <a:r>
              <a:rPr lang="ru-RU" sz="2400" dirty="0" smtClean="0">
                <a:latin typeface="Monotype Corsiva" pitchFamily="66" charset="0"/>
              </a:rPr>
              <a:t>    Математика – одна из наиболее трудных учебных предметов.             Усвоение математических знаний, представляет определенную трудность для детей. Мышление дошкольника конкретное, наглядно – действенное, наглядно – образное. А математические понятия абстрактны, и для овладения ими необходим соответствующий уровень логического мышления и памяти дошкольников. Чтобы родителям было более понятно,  так можно ненавязчиво подготовить ребенка, развить его умственные и математические способности в дошкольном возрасте. Нам предложили разработать и реализовать совместный </a:t>
            </a:r>
            <a:r>
              <a:rPr lang="ru-RU" sz="2400" dirty="0" err="1" smtClean="0">
                <a:latin typeface="Monotype Corsiva" pitchFamily="66" charset="0"/>
              </a:rPr>
              <a:t>детско</a:t>
            </a:r>
            <a:r>
              <a:rPr lang="ru-RU" sz="2400" dirty="0" smtClean="0">
                <a:latin typeface="Monotype Corsiva" pitchFamily="66" charset="0"/>
              </a:rPr>
              <a:t> - родительский клуб по формированию элементарных математических представлений как в математических театрах.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Проблема</a:t>
            </a:r>
          </a:p>
          <a:p>
            <a:r>
              <a:rPr lang="ru-RU" sz="3600" dirty="0" smtClean="0">
                <a:latin typeface="Monotype Corsiva" pitchFamily="66" charset="0"/>
              </a:rPr>
              <a:t>На занятиях по формированию элементарных математических представлений у многих детей отсутствовал интерес к математике, существовали затруднения с мышлением, вниманием. Чтобы повысить уровень математического развития, активность детей, развить у них интерес к математике, мы решили использовать театрализованную              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219200"/>
            <a:ext cx="731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на которых рассчитан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средняя группа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дети, воспитатели группы, родители.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(годовой)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математические театры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9310" y="579358"/>
            <a:ext cx="78850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математических способностей детей среднего дошкольного возраста по средствам театрализованной деятельности.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 знания детей о числах первого десятка до 5, упражнять в прямом и обратном счете в пределах 5, называть «соседей» числа, соотносить цифры с числом предметов, учить детей сравнивать смежные числа, совершенствовать знания о составе числа из двух меньших.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математическими знаками, упражнять в математических действиях в пределах 5.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-Расширять представление детей о форме геометрических фигурах, их особенностях и общих свойствах, проводить классификацию по заданному признаку.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-Знакомить детей со сказками математического содержания, стихами, песнями о числах, фигурах и других математических понятиях. Разыгрывать сказки и театрализованные истории с математическим содержанием.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формированию мыслительных операций, развитию логического мышления, речевых навыков, умению аргументировать  свои высказывания.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математике, взаимопомощь, взаимовыручку.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Родители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-Привлечь внимание родителей к активному участию в жизни группы через детско-родительский клуб.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-повысить педагогическую грамотность родителей по развитию математических способностей у детей среднего дошкольного возраста через использование театрализованной 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Педагоги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профессиональное педагогическое мастерство по развитию математических способностей у детей среднего дошкольного возраста через использование занимательного материала.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-Оказать квалификационную помощь родителям  по формированию элементарных математических представлений.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в группе условий для развития математических способностей детей через театрализованную деятельность.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 детей интереса к математике, стремление к преодолению трудностей.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-применение детьми математических знаний и умений в самостоятельной деятельности, проявление творческой инициативы.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-Осознание родителями важности формирования математических представлений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совместную деятельность с использованием занимательного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материала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.р.клуб мат.теат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 – подготовительный; срок реализации – сентябрь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Изучение научной и методической литературы по теме проекта.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1.2.Беседы с родителями.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тематического плана.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Создание условий для организации работы.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 этап – основной; срок реализации - октябрь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апрель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2.1.Разработка конспектов мероприятий и их проведение.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Реализация планов взаимодействия участников проекта.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 клуба.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 заключительный; срок реализации  – май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3.1.Анализ полученных результатов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3.2.Презентация проекта   .Май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703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2020-05-22T09:58:29Z</dcterms:created>
  <dcterms:modified xsi:type="dcterms:W3CDTF">2020-05-25T14:13:10Z</dcterms:modified>
</cp:coreProperties>
</file>