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62" r:id="rId4"/>
    <p:sldId id="278" r:id="rId5"/>
    <p:sldId id="263" r:id="rId6"/>
    <p:sldId id="264" r:id="rId7"/>
    <p:sldId id="265" r:id="rId8"/>
    <p:sldId id="266" r:id="rId9"/>
    <p:sldId id="267" r:id="rId10"/>
    <p:sldId id="27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61" r:id="rId22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383"/>
    <a:srgbClr val="000A1E"/>
    <a:srgbClr val="00091A"/>
    <a:srgbClr val="000D26"/>
    <a:srgbClr val="181234"/>
    <a:srgbClr val="00000F"/>
    <a:srgbClr val="0004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54D694-952A-4DB8-AB6C-D3F6EFB48F14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661267-065D-49CC-8257-3BFCE6D39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E0C2A2-CA99-4894-9D06-EBB6E4D9EF6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3D89-574A-411F-9748-7EE8AE6B8FE5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7A45-6CF5-41AF-96A4-8207429A7C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6EA1-FC42-4E1A-9E4B-A1D8DB7B55B2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F6DA-CE1D-4CC5-8BF0-5DF45DA05D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AA4D-D02A-4F24-A2C1-34628BFA3CFB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CBD0-CB4C-44E2-86C1-E6D7D9A680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D382-CC04-47AE-80F4-C20FC382C1E6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C346-6240-46A4-B4C2-0150A34995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29C1-11C3-4CE1-A1A4-4112F87E80A6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64E6F-D77E-4204-B5FD-AECB32A676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0111-EA69-484E-A4CF-7903723EDC5E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6A57-4D3B-45D5-9FBB-722740C05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6783-34F4-4818-88E4-4647181884D9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D5BB-0784-467F-8C6F-CF82D638E7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F765-F1CA-4604-A69D-10AB5636127C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3967-CBE7-40A2-B200-F8A7601984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3F4AE-B315-4B41-B641-B27DE68B1689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3985-493F-47C8-91D8-78CFDFED59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C58A-0AB0-4899-980F-1D4AF5F6AB6F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B775-A1EB-4CF4-A21C-DE60DCE52C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3949-EE1D-4B5F-A399-7A6EAEB096B5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88B6-A596-4D85-B5DD-262974E509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6DB458-BCAD-4C5C-A912-4FA902DDEA85}" type="datetimeFigureOut">
              <a:rPr lang="ru-RU"/>
              <a:pPr>
                <a:defRPr/>
              </a:pPr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58F809-0BCA-4B23-9F75-2FD632614C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5888"/>
            <a:ext cx="8785225" cy="6626225"/>
          </a:xfrm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-171450"/>
            <a:ext cx="532923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357188" y="4500563"/>
            <a:ext cx="85994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МКДОУ №1</a:t>
            </a:r>
          </a:p>
          <a:p>
            <a:pPr algn="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Лосюк Наталья Анатольевна ,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кв. категория</a:t>
            </a:r>
          </a:p>
          <a:p>
            <a:pPr algn="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Левашкина Нина Валериянтовна ,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кв. категория</a:t>
            </a:r>
          </a:p>
          <a:p>
            <a:pPr algn="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Мирный</a:t>
            </a:r>
          </a:p>
          <a:p>
            <a:pPr algn="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8280400" cy="5632450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5697" y="1394754"/>
            <a:ext cx="3355164" cy="226263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5697" y="3876729"/>
            <a:ext cx="3351270" cy="228857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4079787" y="2131621"/>
            <a:ext cx="4741920" cy="332544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0" y="500063"/>
            <a:ext cx="9494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РИСУНКИ ДЕТЕЙ К СКАЗКАМ СТЕПАНА ПИСАХОВА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414338" y="438150"/>
            <a:ext cx="8280400" cy="1250950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234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r>
              <a:rPr lang="ru-RU" sz="2400" b="1">
                <a:solidFill>
                  <a:srgbClr val="181234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ПОЗНАЁМ СЕКРЕТЫ МОЗАИКИ</a:t>
            </a:r>
          </a:p>
          <a:p>
            <a:endParaRPr lang="ru-RU" sz="28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8629867">
            <a:off x="1322666" y="3741005"/>
            <a:ext cx="2032879" cy="2586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2" descr="F:\DCIM\101MSDCF\DSC0366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267025">
            <a:off x="5813959" y="1403897"/>
            <a:ext cx="1881417" cy="230891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03648" y="1237303"/>
            <a:ext cx="2863923" cy="230220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8" name="Picture 5" descr="F:\DCIM\101MSDCF\DSC03670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794843" y="3933056"/>
            <a:ext cx="3203848" cy="240288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8280400" cy="708025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812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«ПОЗНАНИЕ»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«ЛОМОНОСОВ – ВЕЛИКИЙ УЧЁНЫЙ»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16350" cy="286226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6" name="Picture 3" descr="L:\DCIM\101MSDCF\DSC035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26739" y="3085620"/>
            <a:ext cx="3935412" cy="295275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31775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395288" y="608013"/>
            <a:ext cx="8280400" cy="830262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1812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ЛОМОНОСОВ СОБИРАЛ МОЗАИКУ ИЗ СМАЛЬТЫ, </a:t>
            </a:r>
          </a:p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А МЫ ИЗ БУМАГИ</a:t>
            </a:r>
          </a:p>
        </p:txBody>
      </p:sp>
      <p:pic>
        <p:nvPicPr>
          <p:cNvPr id="5" name="Picture 2" descr="L:\DCIM\101MSDCF\DSC03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288" y="1928802"/>
            <a:ext cx="3960813" cy="300039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6" name="Picture 4" descr="L:\DCIM\101MSDCF\DSC035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3099154"/>
            <a:ext cx="4067175" cy="305117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4016" y="210776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8280400" cy="830262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ОПЫТНО – ЭКСПЕРИМЕНТАЛЬНАЯ ДЕЯТЕЛЬНОСТЬ</a:t>
            </a:r>
          </a:p>
        </p:txBody>
      </p:sp>
      <p:pic>
        <p:nvPicPr>
          <p:cNvPr id="5" name="Picture 4" descr="L:\DCIM\101MSDCF\DSC03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1913314"/>
            <a:ext cx="4128981" cy="309634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6" name="Picture 3" descr="L:\DCIM\101MSDCF\DSC03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080321" cy="306062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461963" y="836613"/>
            <a:ext cx="8280400" cy="1077912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ЭКСКУРСИЯ В КРАЕВЕДЧЕСКИЙ МУЗЕЙ </a:t>
            </a:r>
          </a:p>
          <a:p>
            <a:pPr algn="ctr"/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2636912"/>
            <a:ext cx="4043940" cy="332098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57541" y="2636912"/>
            <a:ext cx="3997903" cy="332098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04" y="47667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395288" y="1196975"/>
            <a:ext cx="8280400" cy="1077913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БЫТ  ПОМОРСКИХ КРЕСТЬЯН</a:t>
            </a:r>
          </a:p>
          <a:p>
            <a:pPr algn="ctr"/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2960065"/>
            <a:ext cx="4067944" cy="308568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8024" y="2960065"/>
            <a:ext cx="4041068" cy="308568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3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95288" y="466725"/>
            <a:ext cx="8280400" cy="708025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 С БОЛЬШИМ УДОВОЛЬСТВИЕМ ГЛАДИЛИ БЕЛЬЁ СТАРИННЫМ СПОСОБОМ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1254653"/>
            <a:ext cx="3362239" cy="232225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599" y="3801237"/>
            <a:ext cx="3362239" cy="251585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8024" y="3823481"/>
            <a:ext cx="3324814" cy="249361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8024" y="1254652"/>
            <a:ext cx="3324814" cy="232225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395288" y="454025"/>
            <a:ext cx="8280400" cy="706438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 С ИНТЕРЕСОМ СЛУШАЛИ РАССКАЗ О СТАРИННЫХ ПРЕДМЕТАХ БЫТА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1161121"/>
            <a:ext cx="3334675" cy="243666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05671" y="3825044"/>
            <a:ext cx="3300604" cy="247545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60032" y="1172113"/>
            <a:ext cx="3234228" cy="242567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37081" y="3825044"/>
            <a:ext cx="3234228" cy="251145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388938" y="765175"/>
            <a:ext cx="8280400" cy="1816100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РОДИТЕЛИ ВОСПИТАННИКОВ ПРИНЯЛИ АКТИВНОЕ УЧАСТИЕ В СОЗДАНИИ МИНИ – МУЗЕЯ ПРЕДМЕТОВ СТАРИНЫ В НАШЕЙ ГРУППЕ</a:t>
            </a:r>
          </a:p>
          <a:p>
            <a:pPr algn="ctr"/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2503" y="3063699"/>
            <a:ext cx="3899925" cy="292494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25473" y="3086186"/>
            <a:ext cx="3892911" cy="291968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8280400" cy="5273675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 настоящее время особенно актуальна проблема воспитания патриотизма у детей , воспитания чувства гордости за богатое духовное и историческое наследие нашего народа. Дошкольное детство – наиболее благоприятный период для воспитания у детей этих нравственных качеств. Чем младше ребёнок , тем больше можно оказать влияние на формирование его мировоззрения, чувств, поведения.</a:t>
            </a:r>
          </a:p>
          <a:p>
            <a:pPr marL="342900" indent="-342900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Старинная мудрость напоминает нам</a:t>
            </a:r>
            <a:r>
              <a:rPr lang="en-US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«Человек, не знающий своего прошлого, не знает ничего».</a:t>
            </a:r>
          </a:p>
          <a:p>
            <a:pPr marL="342900" indent="-342900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Без знания своих корней, традиций своего народа нельзя воспитать полноценного человека, любящего свой дом, своих родителей, свой город, свою страну.</a:t>
            </a:r>
          </a:p>
          <a:p>
            <a:pPr marL="342900" indent="-342900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Актуальность вопроса о нравственном воспитании привела к работе над проектом «Скажи нам, чем ты славишься, Поморская земля</a:t>
            </a:r>
            <a:r>
              <a:rPr lang="en-US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Становление человека как гражданина должно начинаться с его малой Родины- родного города, родного края .Любовь к большому надо прививать с малого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8280400" cy="5632450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52061" y="2620346"/>
            <a:ext cx="3899925" cy="292494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27620" y="2515665"/>
            <a:ext cx="4679776" cy="350983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900113" y="873125"/>
            <a:ext cx="6840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ВЫСТУПЛЕНИЕ НА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РЕГИОНАЛЬНЫХ ПЕДАГОГИЧЕСКИХ ЧТЕНИЯХ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 КАРГОПОЛЬ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104900" y="2852738"/>
            <a:ext cx="7005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288" y="404813"/>
            <a:ext cx="8424862" cy="7431087"/>
          </a:xfrm>
          <a:prstGeom prst="rect">
            <a:avLst/>
          </a:prstGeom>
          <a:solidFill>
            <a:srgbClr val="92D050">
              <a:alpha val="31000"/>
            </a:srgbClr>
          </a:soli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rgbClr val="000D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rgbClr val="000D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rgbClr val="000D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Архангельский Север уникален в отношении культурных и     исторических традиций и ценностей, которые необходимо передать молодому поколению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Изучение жизни и творчества великих земляков  и есть значительная часть познания исторического наследия поморского Севера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rgbClr val="000D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rgbClr val="000D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rgbClr val="000D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rgbClr val="000D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b="1">
              <a:solidFill>
                <a:srgbClr val="000D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625" y="1071563"/>
            <a:ext cx="8207375" cy="0"/>
          </a:xfrm>
          <a:prstGeom prst="line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15000"/>
            <a:ext cx="8218487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431800" y="498475"/>
            <a:ext cx="8443913" cy="5940425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784066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4598988" y="4797425"/>
            <a:ext cx="549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50" y="987425"/>
            <a:ext cx="9144000" cy="6626225"/>
          </a:xfrm>
          <a:blipFill dpi="0" rotWithShape="1">
            <a:blip r:embed="rId4"/>
            <a:srcRect/>
            <a:tile tx="0" ty="0" sx="100000" sy="100000" flip="none" algn="tl"/>
          </a:blipFill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5123" name="Объект 5"/>
          <p:cNvSpPr txBox="1">
            <a:spLocks/>
          </p:cNvSpPr>
          <p:nvPr/>
        </p:nvSpPr>
        <p:spPr bwMode="auto">
          <a:xfrm>
            <a:off x="179388" y="163513"/>
            <a:ext cx="3897312" cy="6218237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воспитание у детей старшего дошкольного возраста патриотизма, чувства гордости за богатое духовное и историческое наследие родного края через знакомство с культурой Поморья, традициями и обычаями поморского народа, жизнью и творчеством великих земляков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0009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6"/>
          <p:cNvSpPr txBox="1">
            <a:spLocks/>
          </p:cNvSpPr>
          <p:nvPr/>
        </p:nvSpPr>
        <p:spPr bwMode="auto">
          <a:xfrm>
            <a:off x="3779838" y="90488"/>
            <a:ext cx="5184775" cy="6192837"/>
          </a:xfrm>
          <a:prstGeom prst="rect">
            <a:avLst/>
          </a:prstGeom>
          <a:solidFill>
            <a:srgbClr val="92D050">
              <a:alpha val="26000"/>
            </a:srgbClr>
          </a:solidFill>
          <a:ln>
            <a:noFill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развитие у детей эмоционально положительного отношения к изучению жизни и творчества великих земляков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 у дошкольников к истории родного края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воспитание чувства гордости у старших дошкольников за достижения великих земляков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системы элементарных знаний об истории поморского края, жизни и творчестве великих земляков через</a:t>
            </a:r>
            <a:r>
              <a:rPr lang="en-US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организованную образовательную деятельность, экскурсии, беседы, ознакомление с художественной литературой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в процессе изучения наследия Севера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2" name="Тройная стрелка влево/вправо/вверх 1"/>
          <p:cNvSpPr/>
          <p:nvPr/>
        </p:nvSpPr>
        <p:spPr>
          <a:xfrm rot="10800000">
            <a:off x="3071813" y="1428750"/>
            <a:ext cx="2592387" cy="1384300"/>
          </a:xfrm>
          <a:prstGeom prst="leftRight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198438" y="836613"/>
            <a:ext cx="3005137" cy="2868612"/>
          </a:xfrm>
          <a:prstGeom prst="rect">
            <a:avLst/>
          </a:prstGeom>
          <a:solidFill>
            <a:srgbClr val="92D05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r>
              <a:rPr 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и научно – популярной литературы о жизни и творчестве великих земляков, о культуре Поморья, традициях и обычаях  поморского народа</a:t>
            </a:r>
            <a:r>
              <a:rPr lang="en-US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просмотр видео фильмов 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887663" y="3209925"/>
            <a:ext cx="2971800" cy="2530475"/>
          </a:xfrm>
          <a:prstGeom prst="rect">
            <a:avLst/>
          </a:prstGeom>
          <a:solidFill>
            <a:srgbClr val="92D05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беседы,</a:t>
            </a: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посещение выставок, </a:t>
            </a: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экскурсии в краеведческий музей, библиотеку ,чтение книг, художественное творчество 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3475038" y="150018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4210050" y="22780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4859338" y="150018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5580063" y="974725"/>
            <a:ext cx="3149600" cy="3049588"/>
          </a:xfrm>
          <a:prstGeom prst="rect">
            <a:avLst/>
          </a:prstGeom>
          <a:solidFill>
            <a:srgbClr val="92D05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создание мини – музея предметов старины в группе, презентация данного проекта коллективу педагогов ДОУ</a:t>
            </a:r>
          </a:p>
          <a:p>
            <a:endParaRPr lang="ru-RU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06209" y="2132856"/>
            <a:ext cx="5435600" cy="407828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735013" y="647700"/>
            <a:ext cx="7651750" cy="954088"/>
          </a:xfrm>
          <a:prstGeom prst="rect">
            <a:avLst/>
          </a:prstGeom>
          <a:solidFill>
            <a:srgbClr val="92D05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ПОСЕЩЕНИЕ ВЫСТАВКИ </a:t>
            </a:r>
          </a:p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«ГЕНИЙ СЕВЕРА»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21603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454025" y="549275"/>
            <a:ext cx="8280400" cy="1446213"/>
          </a:xfrm>
          <a:prstGeom prst="rect">
            <a:avLst/>
          </a:prstGeom>
          <a:solidFill>
            <a:srgbClr val="92D050">
              <a:alpha val="34117"/>
            </a:srgb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1812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ЭКСКУРСИЯ В  ЦЕНТРАЛЬНУЮ ДЕТСКУЮ БИБЛИОТЕКУ </a:t>
            </a:r>
          </a:p>
          <a:p>
            <a:pPr>
              <a:defRPr/>
            </a:pPr>
            <a:endParaRPr lang="ru-RU" sz="2000" b="1" dirty="0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412" y="2420888"/>
            <a:ext cx="4176209" cy="3456384"/>
          </a:xfrm>
          <a:prstGeom prst="rect">
            <a:avLst/>
          </a:prstGeom>
          <a:ln w="130175" cap="sq" cmpd="thinThick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4716016" y="2420888"/>
            <a:ext cx="3947050" cy="3456384"/>
          </a:xfrm>
          <a:prstGeom prst="rect">
            <a:avLst/>
          </a:prstGeom>
          <a:ln w="133350" cmpd="thinThick">
            <a:solidFill>
              <a:srgbClr val="92D05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8" y="116632"/>
            <a:ext cx="9144000" cy="6626225"/>
          </a:xfrm>
          <a:effectLst>
            <a:reflection stA="35000" endPos="0" dir="5400000" sy="-100000" algn="bl" rotWithShape="0"/>
            <a:softEdge rad="317500"/>
          </a:effectLst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77825" y="476250"/>
            <a:ext cx="8280400" cy="1077913"/>
          </a:xfrm>
          <a:prstGeom prst="rect">
            <a:avLst/>
          </a:prstGeom>
          <a:solidFill>
            <a:srgbClr val="92D05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234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20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ХУДОЖЕСТВЕННОЕ ТВОРЧЕСТВО</a:t>
            </a:r>
          </a:p>
          <a:p>
            <a:endParaRPr lang="ru-RU" sz="2000" b="1">
              <a:solidFill>
                <a:srgbClr val="1812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3312" y="1755907"/>
            <a:ext cx="3744416" cy="225917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3312" y="4149080"/>
            <a:ext cx="3744416" cy="223224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804079" y="1755906"/>
            <a:ext cx="3599632" cy="462542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486</Words>
  <Application>Microsoft Office PowerPoint</Application>
  <PresentationFormat>Экран (4:3)</PresentationFormat>
  <Paragraphs>123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029. Системный администратор (Шинкаренко Евгений)</cp:lastModifiedBy>
  <cp:revision>50</cp:revision>
  <dcterms:modified xsi:type="dcterms:W3CDTF">2015-08-15T09:20:58Z</dcterms:modified>
</cp:coreProperties>
</file>