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674890-AD15-4D7E-8B6E-8B02E07FA7AF}" type="datetimeFigureOut">
              <a:rPr lang="ru-RU" smtClean="0"/>
              <a:t>20.10.2012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B830EE-E093-47A5-ACEF-E895F806C0F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Cambria" pitchFamily="18" charset="0"/>
              </a:rPr>
              <a:t>«Все профессии важны, все профессии нужны»</a:t>
            </a:r>
            <a:endParaRPr lang="ru-RU" sz="2400" b="1" i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Cambria" pitchFamily="18" charset="0"/>
              </a:rPr>
              <a:t>Формирование у детей 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представлений </a:t>
            </a:r>
            <a:r>
              <a:rPr lang="ru-RU" sz="2400" b="1" i="1" dirty="0">
                <a:solidFill>
                  <a:srgbClr val="FF0000"/>
                </a:solidFill>
                <a:latin typeface="Cambria" pitchFamily="18" charset="0"/>
              </a:rPr>
              <a:t>о сельскохозяйственных профессиях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r>
              <a:rPr lang="ru-RU" sz="2400" b="1" i="1" u="sng" dirty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ru-RU" sz="2400" b="1" i="1" u="sng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</a:rPr>
              <a:t>Совместный проект  детей, родителей и педагогов старшей группы «Почемучки» МКДОУ №1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 descr="http://f1.mylove.ru/83EZqZP5S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9" y="2636912"/>
            <a:ext cx="3335655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mg0.liveinternet.ru/images/foto/c/0/apps/3/346/3346532_professii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22624"/>
            <a:ext cx="30480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034.radikal.ru/0805/b1/2769b65b3e4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98" y="3834714"/>
            <a:ext cx="3781425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1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59766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Тип проекта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информационно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- игровой</a:t>
            </a:r>
          </a:p>
          <a:p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Продолжительность проекта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 долгосрочный  проект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(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5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месяцев: ноябрь - апрель)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Участники проекта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дети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старшей логопедической группы «Г», воспитатели,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логопед музыкальный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руководитель, родители.</a:t>
            </a:r>
          </a:p>
          <a:p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Образовательные </a:t>
            </a:r>
            <a:endParaRPr lang="ru-RU" sz="2800" b="1" u="sng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ru-RU" sz="28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области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коммуникация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социализация, познание.</a:t>
            </a:r>
          </a:p>
        </p:txBody>
      </p:sp>
      <p:pic>
        <p:nvPicPr>
          <p:cNvPr id="3" name="Рисунок 2" descr="http://mdou25.ucoz.ru/ltn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790950" cy="257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2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6318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Актуальность проблемы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 Дети живущие в городе не знакомы с трудом взрослых в деревне, и не знают люди каких профессий требуются на селе.</a:t>
            </a:r>
          </a:p>
          <a:p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Проблема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  Все дети пьют молоко, кушают творог, сметану, яйца, масло, хлеб, овощи. Кто же поставляет все эти продукты в магазин? Откуда все это берется?</a:t>
            </a:r>
          </a:p>
        </p:txBody>
      </p:sp>
      <p:pic>
        <p:nvPicPr>
          <p:cNvPr id="3" name="Рисунок 2" descr="http://vizitka.offnote.net/files/images/1/7446_13112402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2"/>
          <a:stretch/>
        </p:blipFill>
        <p:spPr bwMode="auto">
          <a:xfrm>
            <a:off x="6660232" y="2780928"/>
            <a:ext cx="2310799" cy="370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0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801" y="332656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Cambria" pitchFamily="18" charset="0"/>
              </a:rPr>
              <a:t>Цель проекта</a:t>
            </a:r>
            <a:r>
              <a:rPr lang="ru-RU" sz="2000" dirty="0">
                <a:latin typeface="Cambria" pitchFamily="18" charset="0"/>
              </a:rPr>
              <a:t>: Формирование представлений о необходимости и пользе труда взрослых в сельской местности.</a:t>
            </a:r>
          </a:p>
          <a:p>
            <a:r>
              <a:rPr lang="ru-RU" sz="2000" b="1" u="sng" dirty="0">
                <a:latin typeface="Cambria" pitchFamily="18" charset="0"/>
              </a:rPr>
              <a:t>Задачи</a:t>
            </a:r>
            <a:r>
              <a:rPr lang="ru-RU" sz="2000" dirty="0">
                <a:latin typeface="Cambria" pitchFamily="18" charset="0"/>
              </a:rPr>
              <a:t>:</a:t>
            </a:r>
          </a:p>
          <a:p>
            <a:pPr lvl="0"/>
            <a:r>
              <a:rPr lang="ru-RU" sz="2000" dirty="0" smtClean="0">
                <a:latin typeface="Cambria" pitchFamily="18" charset="0"/>
              </a:rPr>
              <a:t>1.Познакомить </a:t>
            </a:r>
            <a:r>
              <a:rPr lang="ru-RU" sz="2000" dirty="0">
                <a:latin typeface="Cambria" pitchFamily="18" charset="0"/>
              </a:rPr>
              <a:t>детей с профессиями:  комбайнера, доярки, птичницы, пастуха, тракториста, шофера, ветеринара.</a:t>
            </a:r>
          </a:p>
          <a:p>
            <a:pPr lvl="0"/>
            <a:r>
              <a:rPr lang="ru-RU" sz="2000" dirty="0" smtClean="0">
                <a:latin typeface="Cambria" pitchFamily="18" charset="0"/>
              </a:rPr>
              <a:t>2.Дать </a:t>
            </a:r>
            <a:r>
              <a:rPr lang="ru-RU" sz="2000" dirty="0">
                <a:latin typeface="Cambria" pitchFamily="18" charset="0"/>
              </a:rPr>
              <a:t>представление об особенностях труда взрослых в сельской местности.</a:t>
            </a:r>
          </a:p>
          <a:p>
            <a:pPr lvl="0"/>
            <a:r>
              <a:rPr lang="ru-RU" sz="2000" dirty="0" smtClean="0">
                <a:latin typeface="Cambria" pitchFamily="18" charset="0"/>
              </a:rPr>
              <a:t>3.Обогатить </a:t>
            </a:r>
            <a:r>
              <a:rPr lang="ru-RU" sz="2000" dirty="0">
                <a:latin typeface="Cambria" pitchFamily="18" charset="0"/>
              </a:rPr>
              <a:t>словарь за счет ввода слов связанных с сельским хозяйством (пастух пасет стадо, доярка доит коров, трактор пашет поле и т.д.)</a:t>
            </a:r>
          </a:p>
          <a:p>
            <a:pPr lvl="0"/>
            <a:r>
              <a:rPr lang="ru-RU" sz="2000" dirty="0" smtClean="0">
                <a:latin typeface="Cambria" pitchFamily="18" charset="0"/>
              </a:rPr>
              <a:t>4.Побуждать </a:t>
            </a:r>
            <a:r>
              <a:rPr lang="ru-RU" sz="2000" dirty="0">
                <a:latin typeface="Cambria" pitchFamily="18" charset="0"/>
              </a:rPr>
              <a:t>детей вступать в игровое и речевое взаимодействие со сверстниками</a:t>
            </a:r>
          </a:p>
          <a:p>
            <a:pPr lvl="0"/>
            <a:r>
              <a:rPr lang="ru-RU" sz="2000" dirty="0" smtClean="0">
                <a:latin typeface="Cambria" pitchFamily="18" charset="0"/>
              </a:rPr>
              <a:t>5.Развитие </a:t>
            </a:r>
            <a:r>
              <a:rPr lang="ru-RU" sz="2000" dirty="0">
                <a:latin typeface="Cambria" pitchFamily="18" charset="0"/>
              </a:rPr>
              <a:t>диалогической речи через сюжетно-ролевые </a:t>
            </a:r>
            <a:r>
              <a:rPr lang="ru-RU" sz="2000" dirty="0" smtClean="0">
                <a:latin typeface="Cambria" pitchFamily="18" charset="0"/>
              </a:rPr>
              <a:t>игры ( </a:t>
            </a:r>
            <a:r>
              <a:rPr lang="ru-RU" sz="2000" dirty="0">
                <a:latin typeface="Cambria" pitchFamily="18" charset="0"/>
              </a:rPr>
              <a:t>«На ферме», «На птицеферме», «На поле», «У ветеринара» и др</a:t>
            </a:r>
            <a:r>
              <a:rPr lang="ru-RU" sz="2000" dirty="0" smtClean="0">
                <a:latin typeface="Cambria" pitchFamily="18" charset="0"/>
              </a:rPr>
              <a:t>.) театрализованную деятельность и игровые </a:t>
            </a:r>
            <a:r>
              <a:rPr lang="ru-RU" sz="2000" dirty="0">
                <a:latin typeface="Cambria" pitchFamily="18" charset="0"/>
              </a:rPr>
              <a:t>упражнения.</a:t>
            </a:r>
          </a:p>
          <a:p>
            <a:pPr lvl="0"/>
            <a:r>
              <a:rPr lang="ru-RU" sz="2000" dirty="0" smtClean="0">
                <a:latin typeface="Cambria" pitchFamily="18" charset="0"/>
              </a:rPr>
              <a:t>6.Развивать </a:t>
            </a:r>
            <a:r>
              <a:rPr lang="ru-RU" sz="2000" dirty="0">
                <a:latin typeface="Cambria" pitchFamily="18" charset="0"/>
              </a:rPr>
              <a:t>у детей интонационную выразительность речи.</a:t>
            </a:r>
          </a:p>
          <a:p>
            <a:pPr lvl="0"/>
            <a:r>
              <a:rPr lang="ru-RU" sz="2000" dirty="0" smtClean="0">
                <a:latin typeface="Cambria" pitchFamily="18" charset="0"/>
              </a:rPr>
              <a:t>7.Познакомить </a:t>
            </a:r>
            <a:r>
              <a:rPr lang="ru-RU" sz="2000" dirty="0">
                <a:latin typeface="Cambria" pitchFamily="18" charset="0"/>
              </a:rPr>
              <a:t>с произведениями художественной литературы рассказывающей о труде взрослых на селе.</a:t>
            </a:r>
          </a:p>
          <a:p>
            <a:pPr lvl="0"/>
            <a:r>
              <a:rPr lang="ru-RU" sz="2000" dirty="0" smtClean="0">
                <a:latin typeface="Cambria" pitchFamily="18" charset="0"/>
              </a:rPr>
              <a:t>8.Воспитывать </a:t>
            </a:r>
            <a:r>
              <a:rPr lang="ru-RU" sz="2000" dirty="0">
                <a:latin typeface="Cambria" pitchFamily="18" charset="0"/>
              </a:rPr>
              <a:t>доброжелательное отношение к сельскохозяйственному труду.</a:t>
            </a:r>
          </a:p>
        </p:txBody>
      </p:sp>
    </p:spTree>
    <p:extLst>
      <p:ext uri="{BB962C8B-B14F-4D97-AF65-F5344CB8AC3E}">
        <p14:creationId xmlns:p14="http://schemas.microsoft.com/office/powerpoint/2010/main" val="38842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Предполагаемый результат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 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ети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получат знания о профессиях необходимых на селе и пользе этих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профессий. Обогатят словарный запас, сформируют умения вести диалог.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http://s19.radikal.ru/i192/1007/2a/1c3f8f0bcef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24847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9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Реализация проекта по этапам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:</a:t>
            </a:r>
          </a:p>
          <a:p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Подготовительный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: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1.Определение целей и задач проекта.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2.Подбор методической, художественной литературы, иллюстраций, фотографий по тематике проекта.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3. Разработка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конспектов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мероприятий.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4. Подбор необходимых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пособий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  материалов.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5. Изготовление пособий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пошив костюмов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сюжетно-ролевым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играм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театрализованной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деятельности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6.Планирование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работы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 детьми.</a:t>
            </a:r>
          </a:p>
        </p:txBody>
      </p:sp>
      <p:pic>
        <p:nvPicPr>
          <p:cNvPr id="3" name="Рисунок 2" descr="http://i013.radikal.ru/1109/fd/4e96c18fed6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284257"/>
            <a:ext cx="4536505" cy="4297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6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Cambria" pitchFamily="18" charset="0"/>
              </a:rPr>
              <a:t>Основной:</a:t>
            </a:r>
            <a:endParaRPr lang="ru-RU" sz="2400" dirty="0">
              <a:latin typeface="Cambria" pitchFamily="18" charset="0"/>
            </a:endParaRPr>
          </a:p>
          <a:p>
            <a:pPr lvl="0" algn="ctr"/>
            <a:r>
              <a:rPr lang="ru-RU" sz="2400" dirty="0" smtClean="0">
                <a:latin typeface="Cambria" pitchFamily="18" charset="0"/>
              </a:rPr>
              <a:t>1.Ввод </a:t>
            </a:r>
            <a:r>
              <a:rPr lang="ru-RU" sz="2400" dirty="0">
                <a:latin typeface="Cambria" pitchFamily="18" charset="0"/>
              </a:rPr>
              <a:t>детей в проблемную ситуацию.</a:t>
            </a:r>
          </a:p>
          <a:p>
            <a:pPr lvl="0" algn="ctr"/>
            <a:r>
              <a:rPr lang="ru-RU" sz="2400" dirty="0" smtClean="0">
                <a:latin typeface="Cambria" pitchFamily="18" charset="0"/>
              </a:rPr>
              <a:t>2.Воспитатель </a:t>
            </a:r>
            <a:r>
              <a:rPr lang="ru-RU" sz="2400" dirty="0">
                <a:latin typeface="Cambria" pitchFamily="18" charset="0"/>
              </a:rPr>
              <a:t>с детьми планируют решение проблемы.</a:t>
            </a:r>
          </a:p>
          <a:p>
            <a:pPr lvl="0" algn="ctr"/>
            <a:r>
              <a:rPr lang="ru-RU" sz="2400" dirty="0" smtClean="0">
                <a:latin typeface="Cambria" pitchFamily="18" charset="0"/>
              </a:rPr>
              <a:t>3.Проведение </a:t>
            </a:r>
            <a:r>
              <a:rPr lang="ru-RU" sz="2400" dirty="0">
                <a:latin typeface="Cambria" pitchFamily="18" charset="0"/>
              </a:rPr>
              <a:t>мероприятий по реализации проекта:</a:t>
            </a:r>
          </a:p>
        </p:txBody>
      </p:sp>
      <p:sp>
        <p:nvSpPr>
          <p:cNvPr id="3" name="Овал 2"/>
          <p:cNvSpPr/>
          <p:nvPr/>
        </p:nvSpPr>
        <p:spPr>
          <a:xfrm>
            <a:off x="3317288" y="3369212"/>
            <a:ext cx="2581432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Методы  и формы работы</a:t>
            </a:r>
            <a:endParaRPr lang="ru-RU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7"/>
          </p:cNvCxnSpPr>
          <p:nvPr/>
        </p:nvCxnSpPr>
        <p:spPr>
          <a:xfrm flipV="1">
            <a:off x="5520678" y="2302667"/>
            <a:ext cx="2261106" cy="1235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5"/>
          </p:cNvCxnSpPr>
          <p:nvPr/>
        </p:nvCxnSpPr>
        <p:spPr>
          <a:xfrm>
            <a:off x="5520678" y="4352615"/>
            <a:ext cx="2261106" cy="1248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1"/>
          </p:cNvCxnSpPr>
          <p:nvPr/>
        </p:nvCxnSpPr>
        <p:spPr>
          <a:xfrm flipH="1" flipV="1">
            <a:off x="2021144" y="2289093"/>
            <a:ext cx="1674186" cy="1248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3"/>
          </p:cNvCxnSpPr>
          <p:nvPr/>
        </p:nvCxnSpPr>
        <p:spPr>
          <a:xfrm flipH="1">
            <a:off x="1805120" y="4352615"/>
            <a:ext cx="1890210" cy="1248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724128" y="1974324"/>
            <a:ext cx="3240360" cy="22827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- Рассматривание картин, иллюстраций, фотографий с изображением труда взрослых в сельской местности.</a:t>
            </a:r>
          </a:p>
        </p:txBody>
      </p:sp>
      <p:sp>
        <p:nvSpPr>
          <p:cNvPr id="18" name="Овал 17"/>
          <p:cNvSpPr/>
          <p:nvPr/>
        </p:nvSpPr>
        <p:spPr>
          <a:xfrm>
            <a:off x="5724128" y="4509120"/>
            <a:ext cx="3240360" cy="1800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Театрализованная деятельность.</a:t>
            </a:r>
          </a:p>
        </p:txBody>
      </p:sp>
      <p:sp>
        <p:nvSpPr>
          <p:cNvPr id="19" name="Овал 18"/>
          <p:cNvSpPr/>
          <p:nvPr/>
        </p:nvSpPr>
        <p:spPr>
          <a:xfrm>
            <a:off x="0" y="1974324"/>
            <a:ext cx="3545886" cy="22827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  <a:latin typeface="Cambria" pitchFamily="18" charset="0"/>
              </a:rPr>
              <a:t>- Игры на развитие интонационной выразительности речи.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Cambria" pitchFamily="18" charset="0"/>
              </a:rPr>
              <a:t>-сюжетно-ролевых игры</a:t>
            </a:r>
            <a:endParaRPr lang="ru-RU" sz="1100" b="1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Cambria" pitchFamily="18" charset="0"/>
              </a:rPr>
              <a:t>- </a:t>
            </a:r>
            <a:r>
              <a:rPr lang="ru-RU" sz="1100" b="1" dirty="0">
                <a:solidFill>
                  <a:schemeClr val="tx1"/>
                </a:solidFill>
                <a:latin typeface="Cambria" pitchFamily="18" charset="0"/>
              </a:rPr>
              <a:t>дидактических </a:t>
            </a:r>
            <a:r>
              <a:rPr lang="ru-RU" sz="1100" b="1" dirty="0" smtClean="0">
                <a:solidFill>
                  <a:schemeClr val="tx1"/>
                </a:solidFill>
                <a:latin typeface="Cambria" pitchFamily="18" charset="0"/>
              </a:rPr>
              <a:t>игры </a:t>
            </a:r>
            <a:r>
              <a:rPr lang="ru-RU" sz="1100" b="1" dirty="0">
                <a:solidFill>
                  <a:schemeClr val="tx1"/>
                </a:solidFill>
                <a:latin typeface="Cambria" pitchFamily="18" charset="0"/>
              </a:rPr>
              <a:t>на развитие словарного запаса и звуковой культуры речи.</a:t>
            </a:r>
          </a:p>
          <a:p>
            <a:r>
              <a:rPr lang="ru-RU" sz="1100" b="1" dirty="0">
                <a:solidFill>
                  <a:schemeClr val="tx1"/>
                </a:solidFill>
                <a:latin typeface="Cambria" pitchFamily="18" charset="0"/>
              </a:rPr>
              <a:t>-Пальчиковые и  артикуляционные игры.</a:t>
            </a:r>
          </a:p>
          <a:p>
            <a:r>
              <a:rPr lang="ru-RU" sz="1100" b="1" dirty="0">
                <a:solidFill>
                  <a:schemeClr val="tx1"/>
                </a:solidFill>
                <a:latin typeface="Cambria" pitchFamily="18" charset="0"/>
              </a:rPr>
              <a:t>- Игровые ситуации активизирующего общения.</a:t>
            </a:r>
          </a:p>
        </p:txBody>
      </p:sp>
      <p:sp>
        <p:nvSpPr>
          <p:cNvPr id="20" name="Овал 19"/>
          <p:cNvSpPr/>
          <p:nvPr/>
        </p:nvSpPr>
        <p:spPr>
          <a:xfrm>
            <a:off x="107504" y="4509120"/>
            <a:ext cx="3096344" cy="18001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-Беседы о труде взрослых на селе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-чтение художественной литературы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6318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Cambria" pitchFamily="18" charset="0"/>
              </a:rPr>
              <a:t>Заключительный этап:</a:t>
            </a:r>
            <a:endParaRPr lang="ru-RU" sz="2800" dirty="0">
              <a:latin typeface="Cambria" pitchFamily="18" charset="0"/>
            </a:endParaRPr>
          </a:p>
          <a:p>
            <a:r>
              <a:rPr lang="ru-RU" sz="2800" dirty="0">
                <a:latin typeface="Cambria" pitchFamily="18" charset="0"/>
              </a:rPr>
              <a:t>Подготовка к театрализованной деятельности «Петушок и бобовое зернышко» (репетиции, постановка </a:t>
            </a:r>
            <a:r>
              <a:rPr lang="ru-RU" sz="2800" dirty="0" smtClean="0">
                <a:latin typeface="Cambria" pitchFamily="18" charset="0"/>
              </a:rPr>
              <a:t>мини спектакля</a:t>
            </a:r>
            <a:r>
              <a:rPr lang="ru-RU" sz="2800" dirty="0">
                <a:latin typeface="Cambria" pitchFamily="18" charset="0"/>
              </a:rPr>
              <a:t>)</a:t>
            </a:r>
          </a:p>
          <a:p>
            <a:r>
              <a:rPr lang="ru-RU" sz="2800" b="1" u="sng" dirty="0">
                <a:latin typeface="Cambria" pitchFamily="18" charset="0"/>
              </a:rPr>
              <a:t>Рефлексивный этап:</a:t>
            </a:r>
            <a:endParaRPr lang="ru-RU" sz="2800" dirty="0">
              <a:latin typeface="Cambria" pitchFamily="18" charset="0"/>
            </a:endParaRPr>
          </a:p>
          <a:p>
            <a:r>
              <a:rPr lang="ru-RU" sz="2800" dirty="0">
                <a:latin typeface="Cambria" pitchFamily="18" charset="0"/>
              </a:rPr>
              <a:t>Подведение итогов проекта, </a:t>
            </a:r>
            <a:endParaRPr lang="ru-RU" sz="2800" dirty="0" smtClean="0">
              <a:latin typeface="Cambria" pitchFamily="18" charset="0"/>
            </a:endParaRPr>
          </a:p>
          <a:p>
            <a:r>
              <a:rPr lang="ru-RU" sz="2800" dirty="0" smtClean="0">
                <a:latin typeface="Cambria" pitchFamily="18" charset="0"/>
              </a:rPr>
              <a:t>анализ </a:t>
            </a:r>
            <a:r>
              <a:rPr lang="ru-RU" sz="2800" dirty="0">
                <a:latin typeface="Cambria" pitchFamily="18" charset="0"/>
              </a:rPr>
              <a:t>детской деятельности, </a:t>
            </a:r>
            <a:endParaRPr lang="ru-RU" sz="2800" dirty="0" smtClean="0">
              <a:latin typeface="Cambria" pitchFamily="18" charset="0"/>
            </a:endParaRPr>
          </a:p>
          <a:p>
            <a:r>
              <a:rPr lang="ru-RU" sz="2800" dirty="0" smtClean="0">
                <a:latin typeface="Cambria" pitchFamily="18" charset="0"/>
              </a:rPr>
              <a:t>обобщение результатов</a:t>
            </a:r>
          </a:p>
          <a:p>
            <a:r>
              <a:rPr lang="ru-RU" sz="2800" dirty="0" smtClean="0">
                <a:latin typeface="Cambria" pitchFamily="18" charset="0"/>
              </a:rPr>
              <a:t>работы</a:t>
            </a:r>
            <a:r>
              <a:rPr lang="ru-RU" sz="2800" dirty="0">
                <a:latin typeface="Cambria" pitchFamily="18" charset="0"/>
              </a:rPr>
              <a:t>.</a:t>
            </a:r>
          </a:p>
        </p:txBody>
      </p:sp>
      <p:pic>
        <p:nvPicPr>
          <p:cNvPr id="5" name="Рисунок 4" descr="http://s60.radikal.ru/i168/1104/e1/6e7d20daa25c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867025" cy="4097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7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Cambria" pitchFamily="18" charset="0"/>
              </a:rPr>
              <a:t>Работа с родителями.</a:t>
            </a:r>
            <a:endParaRPr lang="ru-RU" sz="2400" dirty="0">
              <a:latin typeface="Cambria" pitchFamily="18" charset="0"/>
            </a:endParaRPr>
          </a:p>
          <a:p>
            <a:pPr lvl="0"/>
            <a:r>
              <a:rPr lang="ru-RU" sz="2400" dirty="0" smtClean="0">
                <a:latin typeface="Cambria" pitchFamily="18" charset="0"/>
              </a:rPr>
              <a:t>1.Консультация </a:t>
            </a:r>
            <a:r>
              <a:rPr lang="ru-RU" sz="2400" dirty="0">
                <a:latin typeface="Cambria" pitchFamily="18" charset="0"/>
              </a:rPr>
              <a:t>«Истоки диалога»</a:t>
            </a:r>
          </a:p>
          <a:p>
            <a:pPr lvl="0"/>
            <a:r>
              <a:rPr lang="ru-RU" sz="2400" dirty="0" smtClean="0">
                <a:latin typeface="Cambria" pitchFamily="18" charset="0"/>
              </a:rPr>
              <a:t>2.Консультация </a:t>
            </a:r>
            <a:r>
              <a:rPr lang="ru-RU" sz="2400" dirty="0">
                <a:latin typeface="Cambria" pitchFamily="18" charset="0"/>
              </a:rPr>
              <a:t>«Развитие интонационной выразительности речи»</a:t>
            </a:r>
          </a:p>
          <a:p>
            <a:pPr lvl="0"/>
            <a:r>
              <a:rPr lang="ru-RU" sz="2400" dirty="0" smtClean="0">
                <a:latin typeface="Cambria" pitchFamily="18" charset="0"/>
              </a:rPr>
              <a:t>3.Изготовление </a:t>
            </a:r>
            <a:r>
              <a:rPr lang="ru-RU" sz="2400" dirty="0">
                <a:latin typeface="Cambria" pitchFamily="18" charset="0"/>
              </a:rPr>
              <a:t>атрибутов к сюжетно ролевым играм и театрализованной деятельности.</a:t>
            </a:r>
          </a:p>
          <a:p>
            <a:pPr lvl="0"/>
            <a:r>
              <a:rPr lang="ru-RU" sz="2400" dirty="0" smtClean="0">
                <a:latin typeface="Cambria" pitchFamily="18" charset="0"/>
              </a:rPr>
              <a:t>4.Участие </a:t>
            </a:r>
            <a:r>
              <a:rPr lang="ru-RU" sz="2400" dirty="0">
                <a:latin typeface="Cambria" pitchFamily="18" charset="0"/>
              </a:rPr>
              <a:t>в театрализованной деятельности «Петушок и бобовое зернышко»</a:t>
            </a:r>
          </a:p>
        </p:txBody>
      </p:sp>
      <p:pic>
        <p:nvPicPr>
          <p:cNvPr id="3" name="Рисунок 2" descr="http://mdou25.ucoz.ru/ltn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5015086" cy="293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5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524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2012-10-19T11:06:30Z</dcterms:created>
  <dcterms:modified xsi:type="dcterms:W3CDTF">2012-10-20T06:25:10Z</dcterms:modified>
</cp:coreProperties>
</file>